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346" r:id="rId2"/>
    <p:sldId id="348" r:id="rId3"/>
    <p:sldId id="349" r:id="rId4"/>
    <p:sldId id="350" r:id="rId5"/>
    <p:sldId id="351"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9" r:id="rId43"/>
    <p:sldId id="390" r:id="rId44"/>
    <p:sldId id="391" r:id="rId45"/>
    <p:sldId id="392" r:id="rId46"/>
    <p:sldId id="393" r:id="rId47"/>
    <p:sldId id="394" r:id="rId48"/>
    <p:sldId id="396" r:id="rId49"/>
    <p:sldId id="398" r:id="rId50"/>
    <p:sldId id="399" r:id="rId51"/>
    <p:sldId id="401" r:id="rId52"/>
    <p:sldId id="433" r:id="rId53"/>
    <p:sldId id="402" r:id="rId54"/>
    <p:sldId id="403" r:id="rId55"/>
    <p:sldId id="404" r:id="rId56"/>
    <p:sldId id="405" r:id="rId57"/>
    <p:sldId id="406" r:id="rId58"/>
    <p:sldId id="407" r:id="rId59"/>
    <p:sldId id="408" r:id="rId60"/>
    <p:sldId id="409" r:id="rId61"/>
    <p:sldId id="410" r:id="rId62"/>
    <p:sldId id="411" r:id="rId63"/>
    <p:sldId id="412" r:id="rId64"/>
    <p:sldId id="413" r:id="rId65"/>
    <p:sldId id="414" r:id="rId66"/>
    <p:sldId id="415" r:id="rId67"/>
    <p:sldId id="416" r:id="rId68"/>
    <p:sldId id="417" r:id="rId69"/>
    <p:sldId id="418" r:id="rId70"/>
    <p:sldId id="419" r:id="rId71"/>
    <p:sldId id="420" r:id="rId72"/>
    <p:sldId id="421" r:id="rId73"/>
    <p:sldId id="422" r:id="rId74"/>
    <p:sldId id="423" r:id="rId75"/>
    <p:sldId id="424" r:id="rId76"/>
    <p:sldId id="425" r:id="rId77"/>
    <p:sldId id="426" r:id="rId78"/>
    <p:sldId id="427" r:id="rId79"/>
    <p:sldId id="428" r:id="rId80"/>
    <p:sldId id="429" r:id="rId81"/>
    <p:sldId id="430" r:id="rId82"/>
    <p:sldId id="431" r:id="rId83"/>
    <p:sldId id="432"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9462" autoAdjust="0"/>
  </p:normalViewPr>
  <p:slideViewPr>
    <p:cSldViewPr>
      <p:cViewPr varScale="1">
        <p:scale>
          <a:sx n="73" d="100"/>
          <a:sy n="73" d="100"/>
        </p:scale>
        <p:origin x="-129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89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E6DADBC-6406-4374-8452-8EDE2C132C85}" type="datetimeFigureOut">
              <a:rPr lang="en-US"/>
              <a:pPr>
                <a:defRPr/>
              </a:pPr>
              <a:t>04/10/2014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D46DEA0-EAFC-47A5-B953-E221B82D980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1</a:t>
            </a:fld>
            <a:endParaRPr lang="en-US"/>
          </a:p>
        </p:txBody>
      </p:sp>
      <p:sp>
        <p:nvSpPr>
          <p:cNvPr id="5" name="Date Placeholder 4"/>
          <p:cNvSpPr>
            <a:spLocks noGrp="1"/>
          </p:cNvSpPr>
          <p:nvPr>
            <p:ph type="dt" idx="11"/>
          </p:nvPr>
        </p:nvSpPr>
        <p:spPr/>
        <p:txBody>
          <a:bodyPr/>
          <a:lstStyle/>
          <a:p>
            <a:pPr>
              <a:defRPr/>
            </a:pPr>
            <a:fld id="{6FD23BC7-1308-472B-92AD-63DF8C8A683C}"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10</a:t>
            </a:fld>
            <a:endParaRPr lang="en-US"/>
          </a:p>
        </p:txBody>
      </p:sp>
      <p:sp>
        <p:nvSpPr>
          <p:cNvPr id="5" name="Date Placeholder 4"/>
          <p:cNvSpPr>
            <a:spLocks noGrp="1"/>
          </p:cNvSpPr>
          <p:nvPr>
            <p:ph type="dt" idx="11"/>
          </p:nvPr>
        </p:nvSpPr>
        <p:spPr/>
        <p:txBody>
          <a:bodyPr/>
          <a:lstStyle/>
          <a:p>
            <a:pPr>
              <a:defRPr/>
            </a:pPr>
            <a:fld id="{C457AB60-11D7-4BB2-AA10-D62CE40A93F1}"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11</a:t>
            </a:fld>
            <a:endParaRPr lang="en-US"/>
          </a:p>
        </p:txBody>
      </p:sp>
      <p:sp>
        <p:nvSpPr>
          <p:cNvPr id="5" name="Date Placeholder 4"/>
          <p:cNvSpPr>
            <a:spLocks noGrp="1"/>
          </p:cNvSpPr>
          <p:nvPr>
            <p:ph type="dt" idx="11"/>
          </p:nvPr>
        </p:nvSpPr>
        <p:spPr/>
        <p:txBody>
          <a:bodyPr/>
          <a:lstStyle/>
          <a:p>
            <a:pPr>
              <a:defRPr/>
            </a:pPr>
            <a:fld id="{1D768B3D-C7F6-4013-BB50-10277B18C438}"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12</a:t>
            </a:fld>
            <a:endParaRPr lang="en-US"/>
          </a:p>
        </p:txBody>
      </p:sp>
      <p:sp>
        <p:nvSpPr>
          <p:cNvPr id="5" name="Date Placeholder 4"/>
          <p:cNvSpPr>
            <a:spLocks noGrp="1"/>
          </p:cNvSpPr>
          <p:nvPr>
            <p:ph type="dt" idx="11"/>
          </p:nvPr>
        </p:nvSpPr>
        <p:spPr/>
        <p:txBody>
          <a:bodyPr/>
          <a:lstStyle/>
          <a:p>
            <a:pPr>
              <a:defRPr/>
            </a:pPr>
            <a:fld id="{A3E59295-E329-40E7-9837-48F6D8EC3CB6}"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13</a:t>
            </a:fld>
            <a:endParaRPr lang="en-US"/>
          </a:p>
        </p:txBody>
      </p:sp>
      <p:sp>
        <p:nvSpPr>
          <p:cNvPr id="5" name="Date Placeholder 4"/>
          <p:cNvSpPr>
            <a:spLocks noGrp="1"/>
          </p:cNvSpPr>
          <p:nvPr>
            <p:ph type="dt" idx="11"/>
          </p:nvPr>
        </p:nvSpPr>
        <p:spPr/>
        <p:txBody>
          <a:bodyPr/>
          <a:lstStyle/>
          <a:p>
            <a:pPr>
              <a:defRPr/>
            </a:pPr>
            <a:fld id="{E9204F6E-B796-4A1D-A7FE-50148DEB0612}"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14</a:t>
            </a:fld>
            <a:endParaRPr lang="en-US"/>
          </a:p>
        </p:txBody>
      </p:sp>
      <p:sp>
        <p:nvSpPr>
          <p:cNvPr id="5" name="Date Placeholder 4"/>
          <p:cNvSpPr>
            <a:spLocks noGrp="1"/>
          </p:cNvSpPr>
          <p:nvPr>
            <p:ph type="dt" idx="11"/>
          </p:nvPr>
        </p:nvSpPr>
        <p:spPr/>
        <p:txBody>
          <a:bodyPr/>
          <a:lstStyle/>
          <a:p>
            <a:pPr>
              <a:defRPr/>
            </a:pPr>
            <a:fld id="{7AAC2490-0AEB-4CEF-A95F-4DBBF414C31D}"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15</a:t>
            </a:fld>
            <a:endParaRPr lang="en-US"/>
          </a:p>
        </p:txBody>
      </p:sp>
      <p:sp>
        <p:nvSpPr>
          <p:cNvPr id="5" name="Date Placeholder 4"/>
          <p:cNvSpPr>
            <a:spLocks noGrp="1"/>
          </p:cNvSpPr>
          <p:nvPr>
            <p:ph type="dt" idx="11"/>
          </p:nvPr>
        </p:nvSpPr>
        <p:spPr/>
        <p:txBody>
          <a:bodyPr/>
          <a:lstStyle/>
          <a:p>
            <a:pPr>
              <a:defRPr/>
            </a:pPr>
            <a:fld id="{449C9666-16A9-4C24-8B2A-0A140312BAC1}"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16</a:t>
            </a:fld>
            <a:endParaRPr lang="en-US"/>
          </a:p>
        </p:txBody>
      </p:sp>
      <p:sp>
        <p:nvSpPr>
          <p:cNvPr id="5" name="Date Placeholder 4"/>
          <p:cNvSpPr>
            <a:spLocks noGrp="1"/>
          </p:cNvSpPr>
          <p:nvPr>
            <p:ph type="dt" idx="11"/>
          </p:nvPr>
        </p:nvSpPr>
        <p:spPr/>
        <p:txBody>
          <a:bodyPr/>
          <a:lstStyle/>
          <a:p>
            <a:pPr>
              <a:defRPr/>
            </a:pPr>
            <a:fld id="{00A4A7CF-A3AE-4B25-A2B4-0061B8642FFC}"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17</a:t>
            </a:fld>
            <a:endParaRPr lang="en-US"/>
          </a:p>
        </p:txBody>
      </p:sp>
      <p:sp>
        <p:nvSpPr>
          <p:cNvPr id="5" name="Date Placeholder 4"/>
          <p:cNvSpPr>
            <a:spLocks noGrp="1"/>
          </p:cNvSpPr>
          <p:nvPr>
            <p:ph type="dt" idx="11"/>
          </p:nvPr>
        </p:nvSpPr>
        <p:spPr/>
        <p:txBody>
          <a:bodyPr/>
          <a:lstStyle/>
          <a:p>
            <a:pPr>
              <a:defRPr/>
            </a:pPr>
            <a:fld id="{10678773-2681-4A8F-AA47-138F2A895D60}"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18</a:t>
            </a:fld>
            <a:endParaRPr lang="en-US"/>
          </a:p>
        </p:txBody>
      </p:sp>
      <p:sp>
        <p:nvSpPr>
          <p:cNvPr id="5" name="Date Placeholder 4"/>
          <p:cNvSpPr>
            <a:spLocks noGrp="1"/>
          </p:cNvSpPr>
          <p:nvPr>
            <p:ph type="dt" idx="11"/>
          </p:nvPr>
        </p:nvSpPr>
        <p:spPr/>
        <p:txBody>
          <a:bodyPr/>
          <a:lstStyle/>
          <a:p>
            <a:pPr>
              <a:defRPr/>
            </a:pPr>
            <a:fld id="{83C117ED-B3DF-4FB8-97FF-07AA5AA6E162}"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19</a:t>
            </a:fld>
            <a:endParaRPr lang="en-US"/>
          </a:p>
        </p:txBody>
      </p:sp>
      <p:sp>
        <p:nvSpPr>
          <p:cNvPr id="5" name="Date Placeholder 4"/>
          <p:cNvSpPr>
            <a:spLocks noGrp="1"/>
          </p:cNvSpPr>
          <p:nvPr>
            <p:ph type="dt" idx="11"/>
          </p:nvPr>
        </p:nvSpPr>
        <p:spPr/>
        <p:txBody>
          <a:bodyPr/>
          <a:lstStyle/>
          <a:p>
            <a:pPr>
              <a:defRPr/>
            </a:pPr>
            <a:fld id="{FD85AFE0-C4E8-4225-87E9-A665960B7873}"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2</a:t>
            </a:fld>
            <a:endParaRPr lang="en-US"/>
          </a:p>
        </p:txBody>
      </p:sp>
      <p:sp>
        <p:nvSpPr>
          <p:cNvPr id="5" name="Date Placeholder 4"/>
          <p:cNvSpPr>
            <a:spLocks noGrp="1"/>
          </p:cNvSpPr>
          <p:nvPr>
            <p:ph type="dt" idx="11"/>
          </p:nvPr>
        </p:nvSpPr>
        <p:spPr/>
        <p:txBody>
          <a:bodyPr/>
          <a:lstStyle/>
          <a:p>
            <a:pPr>
              <a:defRPr/>
            </a:pPr>
            <a:fld id="{9036FD22-1F0B-4D19-B286-34D6CB06B464}"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ED0BFDE1-E393-438A-BDC3-30C504635898}"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Slide Number Placeholder 6"/>
          <p:cNvSpPr>
            <a:spLocks noGrp="1"/>
          </p:cNvSpPr>
          <p:nvPr>
            <p:ph type="sldNum" sz="quarter" idx="13"/>
          </p:nvPr>
        </p:nvSpPr>
        <p:spPr/>
        <p:txBody>
          <a:bodyPr/>
          <a:lstStyle/>
          <a:p>
            <a:pPr>
              <a:defRPr/>
            </a:pPr>
            <a:fld id="{4CBB6AC5-EA8A-4DBF-A00D-C34BDB19F655}"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21</a:t>
            </a:fld>
            <a:endParaRPr lang="en-US"/>
          </a:p>
        </p:txBody>
      </p:sp>
      <p:sp>
        <p:nvSpPr>
          <p:cNvPr id="5" name="Date Placeholder 4"/>
          <p:cNvSpPr>
            <a:spLocks noGrp="1"/>
          </p:cNvSpPr>
          <p:nvPr>
            <p:ph type="dt" idx="11"/>
          </p:nvPr>
        </p:nvSpPr>
        <p:spPr/>
        <p:txBody>
          <a:bodyPr/>
          <a:lstStyle/>
          <a:p>
            <a:pPr>
              <a:defRPr/>
            </a:pPr>
            <a:fld id="{B52181D0-EDB1-4D1C-9516-07B20D2EB1DB}"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23</a:t>
            </a:fld>
            <a:endParaRPr lang="en-US"/>
          </a:p>
        </p:txBody>
      </p:sp>
      <p:sp>
        <p:nvSpPr>
          <p:cNvPr id="5" name="Date Placeholder 4"/>
          <p:cNvSpPr>
            <a:spLocks noGrp="1"/>
          </p:cNvSpPr>
          <p:nvPr>
            <p:ph type="dt" idx="11"/>
          </p:nvPr>
        </p:nvSpPr>
        <p:spPr/>
        <p:txBody>
          <a:bodyPr/>
          <a:lstStyle/>
          <a:p>
            <a:pPr>
              <a:defRPr/>
            </a:pPr>
            <a:fld id="{85EC7240-B7EA-42F4-8AA1-5526DDE28B13}"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24</a:t>
            </a:fld>
            <a:endParaRPr lang="en-US"/>
          </a:p>
        </p:txBody>
      </p:sp>
      <p:sp>
        <p:nvSpPr>
          <p:cNvPr id="5" name="Date Placeholder 4"/>
          <p:cNvSpPr>
            <a:spLocks noGrp="1"/>
          </p:cNvSpPr>
          <p:nvPr>
            <p:ph type="dt" idx="11"/>
          </p:nvPr>
        </p:nvSpPr>
        <p:spPr/>
        <p:txBody>
          <a:bodyPr/>
          <a:lstStyle/>
          <a:p>
            <a:pPr>
              <a:defRPr/>
            </a:pPr>
            <a:fld id="{AA30902D-05E1-4F5E-AA94-9A1EE9523E89}"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25</a:t>
            </a:fld>
            <a:endParaRPr lang="en-US"/>
          </a:p>
        </p:txBody>
      </p:sp>
      <p:sp>
        <p:nvSpPr>
          <p:cNvPr id="5" name="Date Placeholder 4"/>
          <p:cNvSpPr>
            <a:spLocks noGrp="1"/>
          </p:cNvSpPr>
          <p:nvPr>
            <p:ph type="dt" idx="11"/>
          </p:nvPr>
        </p:nvSpPr>
        <p:spPr/>
        <p:txBody>
          <a:bodyPr/>
          <a:lstStyle/>
          <a:p>
            <a:pPr>
              <a:defRPr/>
            </a:pPr>
            <a:fld id="{7D87CE1F-A9A5-4E68-B64A-2D6467AF5D01}"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26</a:t>
            </a:fld>
            <a:endParaRPr lang="en-US"/>
          </a:p>
        </p:txBody>
      </p:sp>
      <p:sp>
        <p:nvSpPr>
          <p:cNvPr id="5" name="Date Placeholder 4"/>
          <p:cNvSpPr>
            <a:spLocks noGrp="1"/>
          </p:cNvSpPr>
          <p:nvPr>
            <p:ph type="dt" idx="11"/>
          </p:nvPr>
        </p:nvSpPr>
        <p:spPr/>
        <p:txBody>
          <a:bodyPr/>
          <a:lstStyle/>
          <a:p>
            <a:pPr>
              <a:defRPr/>
            </a:pPr>
            <a:fld id="{EEF815CD-B218-4332-93E5-48CA87877A26}"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27</a:t>
            </a:fld>
            <a:endParaRPr lang="en-US"/>
          </a:p>
        </p:txBody>
      </p:sp>
      <p:sp>
        <p:nvSpPr>
          <p:cNvPr id="5" name="Date Placeholder 4"/>
          <p:cNvSpPr>
            <a:spLocks noGrp="1"/>
          </p:cNvSpPr>
          <p:nvPr>
            <p:ph type="dt" idx="11"/>
          </p:nvPr>
        </p:nvSpPr>
        <p:spPr/>
        <p:txBody>
          <a:bodyPr/>
          <a:lstStyle/>
          <a:p>
            <a:pPr>
              <a:defRPr/>
            </a:pPr>
            <a:fld id="{422BEFD3-3B03-44E9-81C8-43F7D3D8DEC9}"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28</a:t>
            </a:fld>
            <a:endParaRPr lang="en-US"/>
          </a:p>
        </p:txBody>
      </p:sp>
      <p:sp>
        <p:nvSpPr>
          <p:cNvPr id="5" name="Date Placeholder 4"/>
          <p:cNvSpPr>
            <a:spLocks noGrp="1"/>
          </p:cNvSpPr>
          <p:nvPr>
            <p:ph type="dt" idx="11"/>
          </p:nvPr>
        </p:nvSpPr>
        <p:spPr/>
        <p:txBody>
          <a:bodyPr/>
          <a:lstStyle/>
          <a:p>
            <a:pPr>
              <a:defRPr/>
            </a:pPr>
            <a:fld id="{9E951F1F-9A5C-4859-AFF6-22EE843809D2}"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248074-0E44-43C0-8CA7-2D6654D1CB4E}" type="slidenum">
              <a:rPr lang="en-US" smtClean="0"/>
              <a:pPr fontAlgn="base">
                <a:spcBef>
                  <a:spcPct val="0"/>
                </a:spcBef>
                <a:spcAft>
                  <a:spcPct val="0"/>
                </a:spcAft>
                <a:defRPr/>
              </a:pPr>
              <a:t>29</a:t>
            </a:fld>
            <a:endParaRPr lang="en-US" smtClean="0"/>
          </a:p>
        </p:txBody>
      </p:sp>
      <p:sp>
        <p:nvSpPr>
          <p:cNvPr id="5" name="Date Placeholder 4"/>
          <p:cNvSpPr>
            <a:spLocks noGrp="1"/>
          </p:cNvSpPr>
          <p:nvPr>
            <p:ph type="dt" idx="10"/>
          </p:nvPr>
        </p:nvSpPr>
        <p:spPr/>
        <p:txBody>
          <a:bodyPr/>
          <a:lstStyle/>
          <a:p>
            <a:pPr>
              <a:defRPr/>
            </a:pPr>
            <a:fld id="{BB24425A-7C67-4406-B80F-062C172810AC}" type="datetime1">
              <a:rPr lang="en-US" smtClean="0"/>
              <a:pPr>
                <a:defRPr/>
              </a:pPr>
              <a:t>04/10/2014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Header Placeholder 6"/>
          <p:cNvSpPr>
            <a:spLocks noGrp="1"/>
          </p:cNvSpPr>
          <p:nvPr>
            <p:ph type="hdr" sz="quarter" idx="12"/>
          </p:nvPr>
        </p:nvSpPr>
        <p:spPr/>
        <p:txBody>
          <a:bodyPr/>
          <a:lstStyle/>
          <a:p>
            <a:pPr>
              <a:defRPr/>
            </a:pP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30</a:t>
            </a:fld>
            <a:endParaRPr lang="en-US"/>
          </a:p>
        </p:txBody>
      </p:sp>
      <p:sp>
        <p:nvSpPr>
          <p:cNvPr id="5" name="Date Placeholder 4"/>
          <p:cNvSpPr>
            <a:spLocks noGrp="1"/>
          </p:cNvSpPr>
          <p:nvPr>
            <p:ph type="dt" idx="11"/>
          </p:nvPr>
        </p:nvSpPr>
        <p:spPr/>
        <p:txBody>
          <a:bodyPr/>
          <a:lstStyle/>
          <a:p>
            <a:pPr>
              <a:defRPr/>
            </a:pPr>
            <a:fld id="{EBF530B4-CA4C-42E5-A623-0C06593EE787}"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3</a:t>
            </a:fld>
            <a:endParaRPr lang="en-US"/>
          </a:p>
        </p:txBody>
      </p:sp>
      <p:sp>
        <p:nvSpPr>
          <p:cNvPr id="5" name="Date Placeholder 4"/>
          <p:cNvSpPr>
            <a:spLocks noGrp="1"/>
          </p:cNvSpPr>
          <p:nvPr>
            <p:ph type="dt" idx="11"/>
          </p:nvPr>
        </p:nvSpPr>
        <p:spPr/>
        <p:txBody>
          <a:bodyPr/>
          <a:lstStyle/>
          <a:p>
            <a:pPr>
              <a:defRPr/>
            </a:pPr>
            <a:fld id="{66307CD2-544B-4AB4-9B87-B3ECA266C0E9}"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32</a:t>
            </a:fld>
            <a:endParaRPr lang="en-US"/>
          </a:p>
        </p:txBody>
      </p:sp>
      <p:sp>
        <p:nvSpPr>
          <p:cNvPr id="5" name="Date Placeholder 4"/>
          <p:cNvSpPr>
            <a:spLocks noGrp="1"/>
          </p:cNvSpPr>
          <p:nvPr>
            <p:ph type="dt" idx="11"/>
          </p:nvPr>
        </p:nvSpPr>
        <p:spPr/>
        <p:txBody>
          <a:bodyPr/>
          <a:lstStyle/>
          <a:p>
            <a:pPr>
              <a:defRPr/>
            </a:pPr>
            <a:fld id="{08D4EC04-AB30-4D5E-BF2A-D0EC0C40D5D8}"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33</a:t>
            </a:fld>
            <a:endParaRPr lang="en-US"/>
          </a:p>
        </p:txBody>
      </p:sp>
      <p:sp>
        <p:nvSpPr>
          <p:cNvPr id="5" name="Date Placeholder 4"/>
          <p:cNvSpPr>
            <a:spLocks noGrp="1"/>
          </p:cNvSpPr>
          <p:nvPr>
            <p:ph type="dt" idx="11"/>
          </p:nvPr>
        </p:nvSpPr>
        <p:spPr/>
        <p:txBody>
          <a:bodyPr/>
          <a:lstStyle/>
          <a:p>
            <a:pPr>
              <a:defRPr/>
            </a:pPr>
            <a:fld id="{743711BF-C0DB-4F55-866D-167500C438C4}"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ED0BFDE1-E393-438A-BDC3-30C504635898}"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Slide Number Placeholder 6"/>
          <p:cNvSpPr>
            <a:spLocks noGrp="1"/>
          </p:cNvSpPr>
          <p:nvPr>
            <p:ph type="sldNum" sz="quarter" idx="13"/>
          </p:nvPr>
        </p:nvSpPr>
        <p:spPr/>
        <p:txBody>
          <a:bodyPr/>
          <a:lstStyle/>
          <a:p>
            <a:pPr>
              <a:defRPr/>
            </a:pPr>
            <a:fld id="{4CBB6AC5-EA8A-4DBF-A00D-C34BDB19F655}" type="slidenum">
              <a:rPr lang="en-US" smtClean="0"/>
              <a:pPr>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35</a:t>
            </a:fld>
            <a:endParaRPr lang="en-US"/>
          </a:p>
        </p:txBody>
      </p:sp>
      <p:sp>
        <p:nvSpPr>
          <p:cNvPr id="5" name="Date Placeholder 4"/>
          <p:cNvSpPr>
            <a:spLocks noGrp="1"/>
          </p:cNvSpPr>
          <p:nvPr>
            <p:ph type="dt" idx="11"/>
          </p:nvPr>
        </p:nvSpPr>
        <p:spPr/>
        <p:txBody>
          <a:bodyPr/>
          <a:lstStyle/>
          <a:p>
            <a:pPr>
              <a:defRPr/>
            </a:pPr>
            <a:fld id="{3BEA7002-B5EC-44C3-AE84-AB9F957DF55C}"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36</a:t>
            </a:fld>
            <a:endParaRPr lang="en-US"/>
          </a:p>
        </p:txBody>
      </p:sp>
      <p:sp>
        <p:nvSpPr>
          <p:cNvPr id="5" name="Date Placeholder 4"/>
          <p:cNvSpPr>
            <a:spLocks noGrp="1"/>
          </p:cNvSpPr>
          <p:nvPr>
            <p:ph type="dt" idx="11"/>
          </p:nvPr>
        </p:nvSpPr>
        <p:spPr/>
        <p:txBody>
          <a:bodyPr/>
          <a:lstStyle/>
          <a:p>
            <a:pPr>
              <a:defRPr/>
            </a:pPr>
            <a:fld id="{26CBFAF3-AB18-475C-9500-A13D4E5E4434}"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37</a:t>
            </a:fld>
            <a:endParaRPr lang="en-US"/>
          </a:p>
        </p:txBody>
      </p:sp>
      <p:sp>
        <p:nvSpPr>
          <p:cNvPr id="5" name="Date Placeholder 4"/>
          <p:cNvSpPr>
            <a:spLocks noGrp="1"/>
          </p:cNvSpPr>
          <p:nvPr>
            <p:ph type="dt" idx="11"/>
          </p:nvPr>
        </p:nvSpPr>
        <p:spPr/>
        <p:txBody>
          <a:bodyPr/>
          <a:lstStyle/>
          <a:p>
            <a:pPr>
              <a:defRPr/>
            </a:pPr>
            <a:fld id="{B2F55957-A66A-4E6F-B6D7-83D2240B3D00}"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38</a:t>
            </a:fld>
            <a:endParaRPr lang="en-US"/>
          </a:p>
        </p:txBody>
      </p:sp>
      <p:sp>
        <p:nvSpPr>
          <p:cNvPr id="5" name="Date Placeholder 4"/>
          <p:cNvSpPr>
            <a:spLocks noGrp="1"/>
          </p:cNvSpPr>
          <p:nvPr>
            <p:ph type="dt" idx="11"/>
          </p:nvPr>
        </p:nvSpPr>
        <p:spPr/>
        <p:txBody>
          <a:bodyPr/>
          <a:lstStyle/>
          <a:p>
            <a:pPr>
              <a:defRPr/>
            </a:pPr>
            <a:fld id="{451074E8-B4DE-4667-856D-53FEFFBFA5D8}"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39</a:t>
            </a:fld>
            <a:endParaRPr lang="en-US"/>
          </a:p>
        </p:txBody>
      </p:sp>
      <p:sp>
        <p:nvSpPr>
          <p:cNvPr id="5" name="Date Placeholder 4"/>
          <p:cNvSpPr>
            <a:spLocks noGrp="1"/>
          </p:cNvSpPr>
          <p:nvPr>
            <p:ph type="dt" idx="11"/>
          </p:nvPr>
        </p:nvSpPr>
        <p:spPr/>
        <p:txBody>
          <a:bodyPr/>
          <a:lstStyle/>
          <a:p>
            <a:pPr>
              <a:defRPr/>
            </a:pPr>
            <a:fld id="{1EBFF95C-8532-4E80-BBAE-7E3E35468422}"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40</a:t>
            </a:fld>
            <a:endParaRPr lang="en-US"/>
          </a:p>
        </p:txBody>
      </p:sp>
      <p:sp>
        <p:nvSpPr>
          <p:cNvPr id="5" name="Date Placeholder 4"/>
          <p:cNvSpPr>
            <a:spLocks noGrp="1"/>
          </p:cNvSpPr>
          <p:nvPr>
            <p:ph type="dt" idx="11"/>
          </p:nvPr>
        </p:nvSpPr>
        <p:spPr/>
        <p:txBody>
          <a:bodyPr/>
          <a:lstStyle/>
          <a:p>
            <a:pPr>
              <a:defRPr/>
            </a:pPr>
            <a:fld id="{4CF418F0-307F-4371-A7D6-45EBF76A90DC}"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41</a:t>
            </a:fld>
            <a:endParaRPr lang="en-US"/>
          </a:p>
        </p:txBody>
      </p:sp>
      <p:sp>
        <p:nvSpPr>
          <p:cNvPr id="5" name="Date Placeholder 4"/>
          <p:cNvSpPr>
            <a:spLocks noGrp="1"/>
          </p:cNvSpPr>
          <p:nvPr>
            <p:ph type="dt" idx="11"/>
          </p:nvPr>
        </p:nvSpPr>
        <p:spPr/>
        <p:txBody>
          <a:bodyPr/>
          <a:lstStyle/>
          <a:p>
            <a:pPr>
              <a:defRPr/>
            </a:pPr>
            <a:fld id="{99CC9043-4245-43F2-8039-69550E0A0390}"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4</a:t>
            </a:fld>
            <a:endParaRPr lang="en-US"/>
          </a:p>
        </p:txBody>
      </p:sp>
      <p:sp>
        <p:nvSpPr>
          <p:cNvPr id="5" name="Date Placeholder 4"/>
          <p:cNvSpPr>
            <a:spLocks noGrp="1"/>
          </p:cNvSpPr>
          <p:nvPr>
            <p:ph type="dt" idx="11"/>
          </p:nvPr>
        </p:nvSpPr>
        <p:spPr/>
        <p:txBody>
          <a:bodyPr/>
          <a:lstStyle/>
          <a:p>
            <a:pPr>
              <a:defRPr/>
            </a:pPr>
            <a:fld id="{B4D9B16C-CA32-4438-BFAE-D0D760BC2F0E}"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42</a:t>
            </a:fld>
            <a:endParaRPr lang="en-US"/>
          </a:p>
        </p:txBody>
      </p:sp>
      <p:sp>
        <p:nvSpPr>
          <p:cNvPr id="5" name="Date Placeholder 4"/>
          <p:cNvSpPr>
            <a:spLocks noGrp="1"/>
          </p:cNvSpPr>
          <p:nvPr>
            <p:ph type="dt" idx="11"/>
          </p:nvPr>
        </p:nvSpPr>
        <p:spPr/>
        <p:txBody>
          <a:bodyPr/>
          <a:lstStyle/>
          <a:p>
            <a:pPr>
              <a:defRPr/>
            </a:pPr>
            <a:fld id="{0F849D81-819F-4D68-BB19-BF0C55200E2C}"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43</a:t>
            </a:fld>
            <a:endParaRPr lang="en-US"/>
          </a:p>
        </p:txBody>
      </p:sp>
      <p:sp>
        <p:nvSpPr>
          <p:cNvPr id="5" name="Date Placeholder 4"/>
          <p:cNvSpPr>
            <a:spLocks noGrp="1"/>
          </p:cNvSpPr>
          <p:nvPr>
            <p:ph type="dt" idx="11"/>
          </p:nvPr>
        </p:nvSpPr>
        <p:spPr/>
        <p:txBody>
          <a:bodyPr/>
          <a:lstStyle/>
          <a:p>
            <a:pPr>
              <a:defRPr/>
            </a:pPr>
            <a:fld id="{4E97AF51-427A-4D96-8942-64171F6ED5F7}"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44</a:t>
            </a:fld>
            <a:endParaRPr lang="en-US"/>
          </a:p>
        </p:txBody>
      </p:sp>
      <p:sp>
        <p:nvSpPr>
          <p:cNvPr id="5" name="Date Placeholder 4"/>
          <p:cNvSpPr>
            <a:spLocks noGrp="1"/>
          </p:cNvSpPr>
          <p:nvPr>
            <p:ph type="dt" idx="11"/>
          </p:nvPr>
        </p:nvSpPr>
        <p:spPr/>
        <p:txBody>
          <a:bodyPr/>
          <a:lstStyle/>
          <a:p>
            <a:pPr>
              <a:defRPr/>
            </a:pPr>
            <a:fld id="{7CE8113E-58D6-4F03-9EBC-21DD348E63C5}"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45</a:t>
            </a:fld>
            <a:endParaRPr lang="en-US"/>
          </a:p>
        </p:txBody>
      </p:sp>
      <p:sp>
        <p:nvSpPr>
          <p:cNvPr id="5" name="Date Placeholder 4"/>
          <p:cNvSpPr>
            <a:spLocks noGrp="1"/>
          </p:cNvSpPr>
          <p:nvPr>
            <p:ph type="dt" idx="11"/>
          </p:nvPr>
        </p:nvSpPr>
        <p:spPr/>
        <p:txBody>
          <a:bodyPr/>
          <a:lstStyle/>
          <a:p>
            <a:pPr>
              <a:defRPr/>
            </a:pPr>
            <a:fld id="{4440D27B-4972-4B30-8D64-EC97CB41EC0C}"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46</a:t>
            </a:fld>
            <a:endParaRPr lang="en-US"/>
          </a:p>
        </p:txBody>
      </p:sp>
      <p:sp>
        <p:nvSpPr>
          <p:cNvPr id="5" name="Date Placeholder 4"/>
          <p:cNvSpPr>
            <a:spLocks noGrp="1"/>
          </p:cNvSpPr>
          <p:nvPr>
            <p:ph type="dt" idx="11"/>
          </p:nvPr>
        </p:nvSpPr>
        <p:spPr/>
        <p:txBody>
          <a:bodyPr/>
          <a:lstStyle/>
          <a:p>
            <a:pPr>
              <a:defRPr/>
            </a:pPr>
            <a:fld id="{4BC72A59-0DA1-4AC7-8C57-1ACD505CE120}"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47</a:t>
            </a:fld>
            <a:endParaRPr lang="en-US"/>
          </a:p>
        </p:txBody>
      </p:sp>
      <p:sp>
        <p:nvSpPr>
          <p:cNvPr id="5" name="Date Placeholder 4"/>
          <p:cNvSpPr>
            <a:spLocks noGrp="1"/>
          </p:cNvSpPr>
          <p:nvPr>
            <p:ph type="dt" idx="11"/>
          </p:nvPr>
        </p:nvSpPr>
        <p:spPr/>
        <p:txBody>
          <a:bodyPr/>
          <a:lstStyle/>
          <a:p>
            <a:pPr>
              <a:defRPr/>
            </a:pPr>
            <a:fld id="{8DAC12A3-0248-46BE-A218-B428A8FD8193}"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48</a:t>
            </a:fld>
            <a:endParaRPr lang="en-US"/>
          </a:p>
        </p:txBody>
      </p:sp>
      <p:sp>
        <p:nvSpPr>
          <p:cNvPr id="5" name="Date Placeholder 4"/>
          <p:cNvSpPr>
            <a:spLocks noGrp="1"/>
          </p:cNvSpPr>
          <p:nvPr>
            <p:ph type="dt" idx="11"/>
          </p:nvPr>
        </p:nvSpPr>
        <p:spPr/>
        <p:txBody>
          <a:bodyPr/>
          <a:lstStyle/>
          <a:p>
            <a:pPr>
              <a:defRPr/>
            </a:pPr>
            <a:fld id="{A36D9FDE-7CEF-4DBD-B272-58896A760EED}"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49</a:t>
            </a:fld>
            <a:endParaRPr lang="en-US"/>
          </a:p>
        </p:txBody>
      </p:sp>
      <p:sp>
        <p:nvSpPr>
          <p:cNvPr id="5" name="Date Placeholder 4"/>
          <p:cNvSpPr>
            <a:spLocks noGrp="1"/>
          </p:cNvSpPr>
          <p:nvPr>
            <p:ph type="dt" idx="11"/>
          </p:nvPr>
        </p:nvSpPr>
        <p:spPr/>
        <p:txBody>
          <a:bodyPr/>
          <a:lstStyle/>
          <a:p>
            <a:pPr>
              <a:defRPr/>
            </a:pPr>
            <a:fld id="{331155BA-8B7D-4A90-8AC6-8AD51D155746}"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ED0BFDE1-E393-438A-BDC3-30C504635898}"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Slide Number Placeholder 6"/>
          <p:cNvSpPr>
            <a:spLocks noGrp="1"/>
          </p:cNvSpPr>
          <p:nvPr>
            <p:ph type="sldNum" sz="quarter" idx="13"/>
          </p:nvPr>
        </p:nvSpPr>
        <p:spPr/>
        <p:txBody>
          <a:bodyPr/>
          <a:lstStyle/>
          <a:p>
            <a:pPr>
              <a:defRPr/>
            </a:pPr>
            <a:fld id="{4CBB6AC5-EA8A-4DBF-A00D-C34BDB19F655}" type="slidenum">
              <a:rPr lang="en-US" smtClean="0"/>
              <a:pPr>
                <a:defRPr/>
              </a:pPr>
              <a:t>51</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ED0BFDE1-E393-438A-BDC3-30C504635898}"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Slide Number Placeholder 6"/>
          <p:cNvSpPr>
            <a:spLocks noGrp="1"/>
          </p:cNvSpPr>
          <p:nvPr>
            <p:ph type="sldNum" sz="quarter" idx="13"/>
          </p:nvPr>
        </p:nvSpPr>
        <p:spPr/>
        <p:txBody>
          <a:bodyPr/>
          <a:lstStyle/>
          <a:p>
            <a:pPr>
              <a:defRPr/>
            </a:pPr>
            <a:fld id="{4CBB6AC5-EA8A-4DBF-A00D-C34BDB19F655}" type="slidenum">
              <a:rPr lang="en-US" smtClean="0"/>
              <a:pPr>
                <a:defRPr/>
              </a:pPr>
              <a:t>52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5</a:t>
            </a:fld>
            <a:endParaRPr lang="en-US"/>
          </a:p>
        </p:txBody>
      </p:sp>
      <p:sp>
        <p:nvSpPr>
          <p:cNvPr id="5" name="Date Placeholder 4"/>
          <p:cNvSpPr>
            <a:spLocks noGrp="1"/>
          </p:cNvSpPr>
          <p:nvPr>
            <p:ph type="dt" idx="11"/>
          </p:nvPr>
        </p:nvSpPr>
        <p:spPr/>
        <p:txBody>
          <a:bodyPr/>
          <a:lstStyle/>
          <a:p>
            <a:pPr>
              <a:defRPr/>
            </a:pPr>
            <a:fld id="{3871C05F-88AE-4593-A155-C93E62BF9AFE}"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ED0BFDE1-E393-438A-BDC3-30C504635898}"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Slide Number Placeholder 6"/>
          <p:cNvSpPr>
            <a:spLocks noGrp="1"/>
          </p:cNvSpPr>
          <p:nvPr>
            <p:ph type="sldNum" sz="quarter" idx="13"/>
          </p:nvPr>
        </p:nvSpPr>
        <p:spPr/>
        <p:txBody>
          <a:bodyPr/>
          <a:lstStyle/>
          <a:p>
            <a:pPr>
              <a:defRPr/>
            </a:pPr>
            <a:fld id="{4CBB6AC5-EA8A-4DBF-A00D-C34BDB19F655}" type="slidenum">
              <a:rPr lang="en-US" smtClean="0"/>
              <a:pPr>
                <a:defRPr/>
              </a:pPr>
              <a:t>54</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55</a:t>
            </a:fld>
            <a:endParaRPr lang="en-US"/>
          </a:p>
        </p:txBody>
      </p:sp>
      <p:sp>
        <p:nvSpPr>
          <p:cNvPr id="5" name="Date Placeholder 4"/>
          <p:cNvSpPr>
            <a:spLocks noGrp="1"/>
          </p:cNvSpPr>
          <p:nvPr>
            <p:ph type="dt" idx="11"/>
          </p:nvPr>
        </p:nvSpPr>
        <p:spPr/>
        <p:txBody>
          <a:bodyPr/>
          <a:lstStyle/>
          <a:p>
            <a:pPr>
              <a:defRPr/>
            </a:pPr>
            <a:fld id="{ED4AD013-4547-44AD-B1B6-596473F43934}"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56</a:t>
            </a:fld>
            <a:endParaRPr lang="en-US"/>
          </a:p>
        </p:txBody>
      </p:sp>
      <p:sp>
        <p:nvSpPr>
          <p:cNvPr id="5" name="Date Placeholder 4"/>
          <p:cNvSpPr>
            <a:spLocks noGrp="1"/>
          </p:cNvSpPr>
          <p:nvPr>
            <p:ph type="dt" idx="11"/>
          </p:nvPr>
        </p:nvSpPr>
        <p:spPr/>
        <p:txBody>
          <a:bodyPr/>
          <a:lstStyle/>
          <a:p>
            <a:pPr>
              <a:defRPr/>
            </a:pPr>
            <a:fld id="{BD6F9587-B7FA-4DE8-85E7-D4FD6FFEFD56}"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57</a:t>
            </a:fld>
            <a:endParaRPr lang="en-US"/>
          </a:p>
        </p:txBody>
      </p:sp>
      <p:sp>
        <p:nvSpPr>
          <p:cNvPr id="5" name="Date Placeholder 4"/>
          <p:cNvSpPr>
            <a:spLocks noGrp="1"/>
          </p:cNvSpPr>
          <p:nvPr>
            <p:ph type="dt" idx="11"/>
          </p:nvPr>
        </p:nvSpPr>
        <p:spPr/>
        <p:txBody>
          <a:bodyPr/>
          <a:lstStyle/>
          <a:p>
            <a:pPr>
              <a:defRPr/>
            </a:pPr>
            <a:fld id="{9DF10E53-4E8F-4400-9772-E3EE2CB39952}"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59</a:t>
            </a:fld>
            <a:endParaRPr lang="en-US"/>
          </a:p>
        </p:txBody>
      </p:sp>
      <p:sp>
        <p:nvSpPr>
          <p:cNvPr id="5" name="Date Placeholder 4"/>
          <p:cNvSpPr>
            <a:spLocks noGrp="1"/>
          </p:cNvSpPr>
          <p:nvPr>
            <p:ph type="dt" idx="11"/>
          </p:nvPr>
        </p:nvSpPr>
        <p:spPr/>
        <p:txBody>
          <a:bodyPr/>
          <a:lstStyle/>
          <a:p>
            <a:pPr>
              <a:defRPr/>
            </a:pPr>
            <a:fld id="{B79A1208-8C4C-49DC-88BD-C16289C946CA}"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60</a:t>
            </a:fld>
            <a:endParaRPr lang="en-US"/>
          </a:p>
        </p:txBody>
      </p:sp>
      <p:sp>
        <p:nvSpPr>
          <p:cNvPr id="5" name="Date Placeholder 4"/>
          <p:cNvSpPr>
            <a:spLocks noGrp="1"/>
          </p:cNvSpPr>
          <p:nvPr>
            <p:ph type="dt" idx="11"/>
          </p:nvPr>
        </p:nvSpPr>
        <p:spPr/>
        <p:txBody>
          <a:bodyPr/>
          <a:lstStyle/>
          <a:p>
            <a:pPr>
              <a:defRPr/>
            </a:pPr>
            <a:fld id="{50D361F7-FE50-4024-AEC4-B737B1D47CD8}"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61</a:t>
            </a:fld>
            <a:endParaRPr lang="en-US"/>
          </a:p>
        </p:txBody>
      </p:sp>
      <p:sp>
        <p:nvSpPr>
          <p:cNvPr id="5" name="Date Placeholder 4"/>
          <p:cNvSpPr>
            <a:spLocks noGrp="1"/>
          </p:cNvSpPr>
          <p:nvPr>
            <p:ph type="dt" idx="11"/>
          </p:nvPr>
        </p:nvSpPr>
        <p:spPr/>
        <p:txBody>
          <a:bodyPr/>
          <a:lstStyle/>
          <a:p>
            <a:pPr>
              <a:defRPr/>
            </a:pPr>
            <a:fld id="{4CDAC6F6-E72F-4D37-8DB0-68B90DE85FAA}"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62</a:t>
            </a:fld>
            <a:endParaRPr lang="en-US"/>
          </a:p>
        </p:txBody>
      </p:sp>
      <p:sp>
        <p:nvSpPr>
          <p:cNvPr id="5" name="Date Placeholder 4"/>
          <p:cNvSpPr>
            <a:spLocks noGrp="1"/>
          </p:cNvSpPr>
          <p:nvPr>
            <p:ph type="dt" idx="11"/>
          </p:nvPr>
        </p:nvSpPr>
        <p:spPr/>
        <p:txBody>
          <a:bodyPr/>
          <a:lstStyle/>
          <a:p>
            <a:pPr>
              <a:defRPr/>
            </a:pPr>
            <a:fld id="{E85747F4-BF6F-439B-8669-6C9DC096DDB2}"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63</a:t>
            </a:fld>
            <a:endParaRPr lang="en-US"/>
          </a:p>
        </p:txBody>
      </p:sp>
      <p:sp>
        <p:nvSpPr>
          <p:cNvPr id="5" name="Date Placeholder 4"/>
          <p:cNvSpPr>
            <a:spLocks noGrp="1"/>
          </p:cNvSpPr>
          <p:nvPr>
            <p:ph type="dt" idx="11"/>
          </p:nvPr>
        </p:nvSpPr>
        <p:spPr/>
        <p:txBody>
          <a:bodyPr/>
          <a:lstStyle/>
          <a:p>
            <a:pPr>
              <a:defRPr/>
            </a:pPr>
            <a:fld id="{2A8D34BF-501A-4CA8-B9D4-6128B2AF5218}"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64</a:t>
            </a:fld>
            <a:endParaRPr lang="en-US"/>
          </a:p>
        </p:txBody>
      </p:sp>
      <p:sp>
        <p:nvSpPr>
          <p:cNvPr id="5" name="Date Placeholder 4"/>
          <p:cNvSpPr>
            <a:spLocks noGrp="1"/>
          </p:cNvSpPr>
          <p:nvPr>
            <p:ph type="dt" idx="11"/>
          </p:nvPr>
        </p:nvSpPr>
        <p:spPr/>
        <p:txBody>
          <a:bodyPr/>
          <a:lstStyle/>
          <a:p>
            <a:pPr>
              <a:defRPr/>
            </a:pPr>
            <a:fld id="{F3863E55-CF6E-45E7-BCF7-699A0CCEF881}"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6</a:t>
            </a:fld>
            <a:endParaRPr lang="en-US"/>
          </a:p>
        </p:txBody>
      </p:sp>
      <p:sp>
        <p:nvSpPr>
          <p:cNvPr id="5" name="Date Placeholder 4"/>
          <p:cNvSpPr>
            <a:spLocks noGrp="1"/>
          </p:cNvSpPr>
          <p:nvPr>
            <p:ph type="dt" idx="11"/>
          </p:nvPr>
        </p:nvSpPr>
        <p:spPr/>
        <p:txBody>
          <a:bodyPr/>
          <a:lstStyle/>
          <a:p>
            <a:pPr>
              <a:defRPr/>
            </a:pPr>
            <a:fld id="{B8842B9C-851D-4514-9080-9BA5F4DF773F}"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65</a:t>
            </a:fld>
            <a:endParaRPr lang="en-US"/>
          </a:p>
        </p:txBody>
      </p:sp>
      <p:sp>
        <p:nvSpPr>
          <p:cNvPr id="5" name="Date Placeholder 4"/>
          <p:cNvSpPr>
            <a:spLocks noGrp="1"/>
          </p:cNvSpPr>
          <p:nvPr>
            <p:ph type="dt" idx="11"/>
          </p:nvPr>
        </p:nvSpPr>
        <p:spPr/>
        <p:txBody>
          <a:bodyPr/>
          <a:lstStyle/>
          <a:p>
            <a:pPr>
              <a:defRPr/>
            </a:pPr>
            <a:fld id="{0A938174-64D9-4E4B-9072-6CD525C41724}"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68</a:t>
            </a:fld>
            <a:endParaRPr lang="en-US"/>
          </a:p>
        </p:txBody>
      </p:sp>
      <p:sp>
        <p:nvSpPr>
          <p:cNvPr id="5" name="Date Placeholder 4"/>
          <p:cNvSpPr>
            <a:spLocks noGrp="1"/>
          </p:cNvSpPr>
          <p:nvPr>
            <p:ph type="dt" idx="11"/>
          </p:nvPr>
        </p:nvSpPr>
        <p:spPr/>
        <p:txBody>
          <a:bodyPr/>
          <a:lstStyle/>
          <a:p>
            <a:pPr>
              <a:defRPr/>
            </a:pPr>
            <a:fld id="{3BEBDD17-30B2-4875-BA42-FD6928C3B579}"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69</a:t>
            </a:fld>
            <a:endParaRPr lang="en-US"/>
          </a:p>
        </p:txBody>
      </p:sp>
      <p:sp>
        <p:nvSpPr>
          <p:cNvPr id="5" name="Date Placeholder 4"/>
          <p:cNvSpPr>
            <a:spLocks noGrp="1"/>
          </p:cNvSpPr>
          <p:nvPr>
            <p:ph type="dt" idx="11"/>
          </p:nvPr>
        </p:nvSpPr>
        <p:spPr/>
        <p:txBody>
          <a:bodyPr/>
          <a:lstStyle/>
          <a:p>
            <a:pPr>
              <a:defRPr/>
            </a:pPr>
            <a:fld id="{FAF62085-BF5C-4EBE-9E6D-BD4A56396369}"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70</a:t>
            </a:fld>
            <a:endParaRPr lang="en-US"/>
          </a:p>
        </p:txBody>
      </p:sp>
      <p:sp>
        <p:nvSpPr>
          <p:cNvPr id="5" name="Date Placeholder 4"/>
          <p:cNvSpPr>
            <a:spLocks noGrp="1"/>
          </p:cNvSpPr>
          <p:nvPr>
            <p:ph type="dt" idx="11"/>
          </p:nvPr>
        </p:nvSpPr>
        <p:spPr/>
        <p:txBody>
          <a:bodyPr/>
          <a:lstStyle/>
          <a:p>
            <a:pPr>
              <a:defRPr/>
            </a:pPr>
            <a:fld id="{0E96F63F-EB99-4B2C-A6FB-403E5297AD45}"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71</a:t>
            </a:fld>
            <a:endParaRPr lang="en-US"/>
          </a:p>
        </p:txBody>
      </p:sp>
      <p:sp>
        <p:nvSpPr>
          <p:cNvPr id="5" name="Date Placeholder 4"/>
          <p:cNvSpPr>
            <a:spLocks noGrp="1"/>
          </p:cNvSpPr>
          <p:nvPr>
            <p:ph type="dt" idx="11"/>
          </p:nvPr>
        </p:nvSpPr>
        <p:spPr/>
        <p:txBody>
          <a:bodyPr/>
          <a:lstStyle/>
          <a:p>
            <a:pPr>
              <a:defRPr/>
            </a:pPr>
            <a:fld id="{2D872255-9BDE-47C5-8A1A-9F7275A500E5}"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72</a:t>
            </a:fld>
            <a:endParaRPr lang="en-US"/>
          </a:p>
        </p:txBody>
      </p:sp>
      <p:sp>
        <p:nvSpPr>
          <p:cNvPr id="5" name="Date Placeholder 4"/>
          <p:cNvSpPr>
            <a:spLocks noGrp="1"/>
          </p:cNvSpPr>
          <p:nvPr>
            <p:ph type="dt" idx="11"/>
          </p:nvPr>
        </p:nvSpPr>
        <p:spPr/>
        <p:txBody>
          <a:bodyPr/>
          <a:lstStyle/>
          <a:p>
            <a:pPr>
              <a:defRPr/>
            </a:pPr>
            <a:fld id="{AC99E788-A8A0-40C3-90E3-ACD4DA79B4E6}"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73</a:t>
            </a:fld>
            <a:endParaRPr lang="en-US"/>
          </a:p>
        </p:txBody>
      </p:sp>
      <p:sp>
        <p:nvSpPr>
          <p:cNvPr id="5" name="Date Placeholder 4"/>
          <p:cNvSpPr>
            <a:spLocks noGrp="1"/>
          </p:cNvSpPr>
          <p:nvPr>
            <p:ph type="dt" idx="11"/>
          </p:nvPr>
        </p:nvSpPr>
        <p:spPr/>
        <p:txBody>
          <a:bodyPr/>
          <a:lstStyle/>
          <a:p>
            <a:pPr>
              <a:defRPr/>
            </a:pPr>
            <a:fld id="{1B16B9B0-1DD6-402F-B869-5710C8F5402A}"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74</a:t>
            </a:fld>
            <a:endParaRPr lang="en-US"/>
          </a:p>
        </p:txBody>
      </p:sp>
      <p:sp>
        <p:nvSpPr>
          <p:cNvPr id="5" name="Date Placeholder 4"/>
          <p:cNvSpPr>
            <a:spLocks noGrp="1"/>
          </p:cNvSpPr>
          <p:nvPr>
            <p:ph type="dt" idx="11"/>
          </p:nvPr>
        </p:nvSpPr>
        <p:spPr/>
        <p:txBody>
          <a:bodyPr/>
          <a:lstStyle/>
          <a:p>
            <a:pPr>
              <a:defRPr/>
            </a:pPr>
            <a:fld id="{A594C05E-9B74-48A4-9151-795339F7002A}"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75</a:t>
            </a:fld>
            <a:endParaRPr lang="en-US"/>
          </a:p>
        </p:txBody>
      </p:sp>
      <p:sp>
        <p:nvSpPr>
          <p:cNvPr id="5" name="Date Placeholder 4"/>
          <p:cNvSpPr>
            <a:spLocks noGrp="1"/>
          </p:cNvSpPr>
          <p:nvPr>
            <p:ph type="dt" idx="11"/>
          </p:nvPr>
        </p:nvSpPr>
        <p:spPr/>
        <p:txBody>
          <a:bodyPr/>
          <a:lstStyle/>
          <a:p>
            <a:pPr>
              <a:defRPr/>
            </a:pPr>
            <a:fld id="{F849D0CC-E812-44D5-8FF1-EF2BDB45EC77}"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76</a:t>
            </a:fld>
            <a:endParaRPr lang="en-US"/>
          </a:p>
        </p:txBody>
      </p:sp>
      <p:sp>
        <p:nvSpPr>
          <p:cNvPr id="5" name="Date Placeholder 4"/>
          <p:cNvSpPr>
            <a:spLocks noGrp="1"/>
          </p:cNvSpPr>
          <p:nvPr>
            <p:ph type="dt" idx="11"/>
          </p:nvPr>
        </p:nvSpPr>
        <p:spPr/>
        <p:txBody>
          <a:bodyPr/>
          <a:lstStyle/>
          <a:p>
            <a:pPr>
              <a:defRPr/>
            </a:pPr>
            <a:fld id="{48FB053B-E2B1-4E00-93D0-66F0E37328C8}"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7</a:t>
            </a:fld>
            <a:endParaRPr lang="en-US"/>
          </a:p>
        </p:txBody>
      </p:sp>
      <p:sp>
        <p:nvSpPr>
          <p:cNvPr id="5" name="Date Placeholder 4"/>
          <p:cNvSpPr>
            <a:spLocks noGrp="1"/>
          </p:cNvSpPr>
          <p:nvPr>
            <p:ph type="dt" idx="11"/>
          </p:nvPr>
        </p:nvSpPr>
        <p:spPr/>
        <p:txBody>
          <a:bodyPr/>
          <a:lstStyle/>
          <a:p>
            <a:pPr>
              <a:defRPr/>
            </a:pPr>
            <a:fld id="{697FFC2C-1819-4F38-B72A-DCEB11CF8F6F}"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ED0BFDE1-E393-438A-BDC3-30C504635898}"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Slide Number Placeholder 6"/>
          <p:cNvSpPr>
            <a:spLocks noGrp="1"/>
          </p:cNvSpPr>
          <p:nvPr>
            <p:ph type="sldNum" sz="quarter" idx="13"/>
          </p:nvPr>
        </p:nvSpPr>
        <p:spPr/>
        <p:txBody>
          <a:bodyPr/>
          <a:lstStyle/>
          <a:p>
            <a:pPr>
              <a:defRPr/>
            </a:pPr>
            <a:fld id="{4CBB6AC5-EA8A-4DBF-A00D-C34BDB19F655}" type="slidenum">
              <a:rPr lang="en-US" smtClean="0"/>
              <a:pPr>
                <a:defRPr/>
              </a:pPr>
              <a:t>77</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78</a:t>
            </a:fld>
            <a:endParaRPr lang="en-US"/>
          </a:p>
        </p:txBody>
      </p:sp>
      <p:sp>
        <p:nvSpPr>
          <p:cNvPr id="5" name="Date Placeholder 4"/>
          <p:cNvSpPr>
            <a:spLocks noGrp="1"/>
          </p:cNvSpPr>
          <p:nvPr>
            <p:ph type="dt" idx="11"/>
          </p:nvPr>
        </p:nvSpPr>
        <p:spPr/>
        <p:txBody>
          <a:bodyPr/>
          <a:lstStyle/>
          <a:p>
            <a:pPr>
              <a:defRPr/>
            </a:pPr>
            <a:fld id="{5CA7988B-764C-412A-BBB7-8D72F15753E7}"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79</a:t>
            </a:fld>
            <a:endParaRPr lang="en-US"/>
          </a:p>
        </p:txBody>
      </p:sp>
      <p:sp>
        <p:nvSpPr>
          <p:cNvPr id="5" name="Date Placeholder 4"/>
          <p:cNvSpPr>
            <a:spLocks noGrp="1"/>
          </p:cNvSpPr>
          <p:nvPr>
            <p:ph type="dt" idx="11"/>
          </p:nvPr>
        </p:nvSpPr>
        <p:spPr/>
        <p:txBody>
          <a:bodyPr/>
          <a:lstStyle/>
          <a:p>
            <a:pPr>
              <a:defRPr/>
            </a:pPr>
            <a:fld id="{86048FDD-7188-4CCD-95EC-1A3B8D25EB11}"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80</a:t>
            </a:fld>
            <a:endParaRPr lang="en-US"/>
          </a:p>
        </p:txBody>
      </p:sp>
      <p:sp>
        <p:nvSpPr>
          <p:cNvPr id="5" name="Date Placeholder 4"/>
          <p:cNvSpPr>
            <a:spLocks noGrp="1"/>
          </p:cNvSpPr>
          <p:nvPr>
            <p:ph type="dt" idx="11"/>
          </p:nvPr>
        </p:nvSpPr>
        <p:spPr/>
        <p:txBody>
          <a:bodyPr/>
          <a:lstStyle/>
          <a:p>
            <a:pPr>
              <a:defRPr/>
            </a:pPr>
            <a:fld id="{722C5D80-C99E-4D7F-BE17-B604452ABE38}"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81</a:t>
            </a:fld>
            <a:endParaRPr lang="en-US"/>
          </a:p>
        </p:txBody>
      </p:sp>
      <p:sp>
        <p:nvSpPr>
          <p:cNvPr id="5" name="Date Placeholder 4"/>
          <p:cNvSpPr>
            <a:spLocks noGrp="1"/>
          </p:cNvSpPr>
          <p:nvPr>
            <p:ph type="dt" idx="11"/>
          </p:nvPr>
        </p:nvSpPr>
        <p:spPr/>
        <p:txBody>
          <a:bodyPr/>
          <a:lstStyle/>
          <a:p>
            <a:pPr>
              <a:defRPr/>
            </a:pPr>
            <a:fld id="{A5A1AFDD-1CB9-4CF6-97AE-6261C5DB5298}"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82</a:t>
            </a:fld>
            <a:endParaRPr lang="en-US"/>
          </a:p>
        </p:txBody>
      </p:sp>
      <p:sp>
        <p:nvSpPr>
          <p:cNvPr id="5" name="Date Placeholder 4"/>
          <p:cNvSpPr>
            <a:spLocks noGrp="1"/>
          </p:cNvSpPr>
          <p:nvPr>
            <p:ph type="dt" idx="11"/>
          </p:nvPr>
        </p:nvSpPr>
        <p:spPr/>
        <p:txBody>
          <a:bodyPr/>
          <a:lstStyle/>
          <a:p>
            <a:pPr>
              <a:defRPr/>
            </a:pPr>
            <a:fld id="{9178903B-9BE9-467B-8EC9-3E2AB2315284}"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CBB6AC5-EA8A-4DBF-A00D-C34BDB19F655}" type="slidenum">
              <a:rPr lang="en-US" smtClean="0"/>
              <a:pPr>
                <a:defRPr/>
              </a:pPr>
              <a:t>83</a:t>
            </a:fld>
            <a:endParaRPr lang="en-US"/>
          </a:p>
        </p:txBody>
      </p:sp>
      <p:sp>
        <p:nvSpPr>
          <p:cNvPr id="5" name="Date Placeholder 4"/>
          <p:cNvSpPr>
            <a:spLocks noGrp="1"/>
          </p:cNvSpPr>
          <p:nvPr>
            <p:ph type="dt" idx="11"/>
          </p:nvPr>
        </p:nvSpPr>
        <p:spPr/>
        <p:txBody>
          <a:bodyPr/>
          <a:lstStyle/>
          <a:p>
            <a:pPr>
              <a:defRPr/>
            </a:pPr>
            <a:fld id="{14980263-6F08-4AF8-AB22-F001DF244C27}"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8</a:t>
            </a:fld>
            <a:endParaRPr lang="en-US"/>
          </a:p>
        </p:txBody>
      </p:sp>
      <p:sp>
        <p:nvSpPr>
          <p:cNvPr id="5" name="Date Placeholder 4"/>
          <p:cNvSpPr>
            <a:spLocks noGrp="1"/>
          </p:cNvSpPr>
          <p:nvPr>
            <p:ph type="dt" idx="11"/>
          </p:nvPr>
        </p:nvSpPr>
        <p:spPr/>
        <p:txBody>
          <a:bodyPr/>
          <a:lstStyle/>
          <a:p>
            <a:pPr>
              <a:defRPr/>
            </a:pPr>
            <a:fld id="{14A6D027-5101-4EBF-9C42-9BDD84962E28}"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79C421-D4D0-4BDF-842C-B4349EA416DA}" type="slidenum">
              <a:rPr lang="en-US" smtClean="0"/>
              <a:pPr>
                <a:defRPr/>
              </a:pPr>
              <a:t>9</a:t>
            </a:fld>
            <a:endParaRPr lang="en-US"/>
          </a:p>
        </p:txBody>
      </p:sp>
      <p:sp>
        <p:nvSpPr>
          <p:cNvPr id="5" name="Date Placeholder 4"/>
          <p:cNvSpPr>
            <a:spLocks noGrp="1"/>
          </p:cNvSpPr>
          <p:nvPr>
            <p:ph type="dt" idx="11"/>
          </p:nvPr>
        </p:nvSpPr>
        <p:spPr/>
        <p:txBody>
          <a:bodyPr/>
          <a:lstStyle/>
          <a:p>
            <a:pPr>
              <a:defRPr/>
            </a:pPr>
            <a:fld id="{AA39A761-3FC0-4089-81A1-03A76BEFF4A4}" type="datetime1">
              <a:rPr lang="en-US" smtClean="0"/>
              <a:pPr>
                <a:defRPr/>
              </a:pPr>
              <a:t>04/10/2014</a:t>
            </a:fld>
            <a:endParaRPr lang="en-US"/>
          </a:p>
        </p:txBody>
      </p:sp>
      <p:sp>
        <p:nvSpPr>
          <p:cNvPr id="6" name="Footer Placeholder 5"/>
          <p:cNvSpPr>
            <a:spLocks noGrp="1"/>
          </p:cNvSpPr>
          <p:nvPr>
            <p:ph type="ftr" sz="quarter" idx="12"/>
          </p:nvPr>
        </p:nvSpPr>
        <p:spPr/>
        <p:txBody>
          <a:bodyPr/>
          <a:lstStyle/>
          <a:p>
            <a:pPr>
              <a:defRPr/>
            </a:pPr>
            <a:endParaRPr lang="en-US"/>
          </a:p>
        </p:txBody>
      </p:sp>
      <p:sp>
        <p:nvSpPr>
          <p:cNvPr id="7" name="Header Placeholder 6"/>
          <p:cNvSpPr>
            <a:spLocks noGrp="1"/>
          </p:cNvSpPr>
          <p:nvPr>
            <p:ph type="hdr" sz="quarter" idx="13"/>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39825"/>
            <a:ext cx="4267200" cy="688975"/>
          </a:xfrm>
        </p:spPr>
        <p:txBody>
          <a:bodyPr>
            <a:normAutofit/>
          </a:bodyPr>
          <a:lstStyle>
            <a:lvl1pPr algn="ctr">
              <a:defRPr sz="3000" b="1">
                <a:solidFill>
                  <a:srgbClr val="FFFFFF"/>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52400" y="1676400"/>
            <a:ext cx="3810000" cy="533400"/>
          </a:xfrm>
        </p:spPr>
        <p:txBody>
          <a:bodyPr>
            <a:normAutofit/>
          </a:bodyPr>
          <a:lstStyle>
            <a:lvl1pPr marL="0" indent="0" algn="ctr">
              <a:buNone/>
              <a:defRPr sz="26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88ABAA9-9598-4F51-803A-8053A65345FE}" type="datetimeFigureOut">
              <a:rPr lang="en-US"/>
              <a:pPr>
                <a:defRPr/>
              </a:pPr>
              <a:t>04/10/2014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8A6B05-C021-429C-8067-CBA8869387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630532-9E21-46C0-B36D-94ABA30B3FC0}" type="datetimeFigureOut">
              <a:rPr lang="en-US"/>
              <a:pPr>
                <a:defRPr/>
              </a:pPr>
              <a:t>04/10/2014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AA0991-1153-4EDE-B3FD-52B5EEEE0E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9D90EC-C736-427F-B848-F89B6201415E}" type="datetimeFigureOut">
              <a:rPr lang="en-US"/>
              <a:pPr>
                <a:defRPr/>
              </a:pPr>
              <a:t>04/10/2014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01077A-C8D0-491E-AE3F-EEEC42DDF8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AD27FC-2D69-4C59-B41E-AAE9B92728E7}" type="datetimeFigureOut">
              <a:rPr lang="en-US"/>
              <a:pPr>
                <a:defRPr/>
              </a:pPr>
              <a:t>04/10/2014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7A4FF9-7C2C-480A-918B-84F7C9C80B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7BAA441-50CB-4734-87F4-0F9D539D53AD}" type="datetimeFigureOut">
              <a:rPr lang="en-US"/>
              <a:pPr>
                <a:defRPr/>
              </a:pPr>
              <a:t>04/10/2014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577406-48F3-4CF3-BCA7-E5A25C09289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62C356-73B6-4FF2-AE61-D39C163ADA15}" type="datetimeFigureOut">
              <a:rPr lang="en-US"/>
              <a:pPr>
                <a:defRPr/>
              </a:pPr>
              <a:t>04/10/2014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DF503A-BD74-407D-BB06-79938543A08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7495F94-8D0A-4090-B64E-ED9AB8C1A888}" type="datetimeFigureOut">
              <a:rPr lang="en-US"/>
              <a:pPr>
                <a:defRPr/>
              </a:pPr>
              <a:t>04/10/2014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8F71A0-D24E-433A-96E3-E7D445FBD1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258B5A3-5157-42EA-B468-6374F8C99D9C}" type="datetimeFigureOut">
              <a:rPr lang="en-US"/>
              <a:pPr>
                <a:defRPr/>
              </a:pPr>
              <a:t>04/10/2014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67A50B-E478-4251-8BE8-3F0B49A4025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28FBAA-EB00-40CD-8029-B40BFE3E1FAE}" type="datetimeFigureOut">
              <a:rPr lang="en-US"/>
              <a:pPr>
                <a:defRPr/>
              </a:pPr>
              <a:t>04/10/2014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652F179-6943-4CC6-A530-897C218B82D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1A058A-7696-4C66-B3C2-6BD2E07B14A8}" type="datetimeFigureOut">
              <a:rPr lang="en-US"/>
              <a:pPr>
                <a:defRPr/>
              </a:pPr>
              <a:t>04/10/2014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17C455-5FCB-4A88-864F-FC6E84E1A7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9B70B6-0DB4-40C8-A84E-2E3A549BD85B}" type="datetimeFigureOut">
              <a:rPr lang="en-US"/>
              <a:pPr>
                <a:defRPr/>
              </a:pPr>
              <a:t>04/10/2014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0BB4B-E3EB-4234-9337-3A0765A5641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0" y="381000"/>
            <a:ext cx="716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0574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5B1DF5F-30E6-47F0-8DAD-978523BB66E0}" type="datetimeFigureOut">
              <a:rPr lang="en-US"/>
              <a:pPr>
                <a:defRPr/>
              </a:pPr>
              <a:t>04/10/2014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E8A9C56-97A3-4630-8021-211DBAE6EB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72"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73" r:id="rId12"/>
    <p:sldLayoutId id="2147483674" r:id="rId13"/>
  </p:sldLayoutIdLst>
  <p:txStyles>
    <p:titleStyle>
      <a:lvl1pPr algn="ctr" rtl="0" eaLnBrk="1" fontAlgn="base" hangingPunct="1">
        <a:spcBef>
          <a:spcPct val="0"/>
        </a:spcBef>
        <a:spcAft>
          <a:spcPct val="0"/>
        </a:spcAft>
        <a:defRPr sz="4400" kern="1200">
          <a:solidFill>
            <a:schemeClr val="tx1"/>
          </a:solidFill>
          <a:latin typeface="Tahoma" pitchFamily="34" charset="0"/>
          <a:ea typeface="Tahoma" pitchFamily="34" charset="0"/>
          <a:cs typeface="Tahoma" pitchFamily="34" charset="0"/>
        </a:defRPr>
      </a:lvl1pPr>
      <a:lvl2pPr algn="ctr" rtl="0" eaLnBrk="1" fontAlgn="base" hangingPunct="1">
        <a:spcBef>
          <a:spcPct val="0"/>
        </a:spcBef>
        <a:spcAft>
          <a:spcPct val="0"/>
        </a:spcAft>
        <a:defRPr sz="4400">
          <a:solidFill>
            <a:schemeClr val="tx1"/>
          </a:solidFill>
          <a:latin typeface="Tahoma" pitchFamily="34" charset="0"/>
          <a:cs typeface="Tahoma" pitchFamily="34" charset="0"/>
        </a:defRPr>
      </a:lvl2pPr>
      <a:lvl3pPr algn="ctr" rtl="0" eaLnBrk="1" fontAlgn="base" hangingPunct="1">
        <a:spcBef>
          <a:spcPct val="0"/>
        </a:spcBef>
        <a:spcAft>
          <a:spcPct val="0"/>
        </a:spcAft>
        <a:defRPr sz="4400">
          <a:solidFill>
            <a:schemeClr val="tx1"/>
          </a:solidFill>
          <a:latin typeface="Tahoma" pitchFamily="34" charset="0"/>
          <a:cs typeface="Tahoma" pitchFamily="34" charset="0"/>
        </a:defRPr>
      </a:lvl3pPr>
      <a:lvl4pPr algn="ctr" rtl="0" eaLnBrk="1" fontAlgn="base" hangingPunct="1">
        <a:spcBef>
          <a:spcPct val="0"/>
        </a:spcBef>
        <a:spcAft>
          <a:spcPct val="0"/>
        </a:spcAft>
        <a:defRPr sz="4400">
          <a:solidFill>
            <a:schemeClr val="tx1"/>
          </a:solidFill>
          <a:latin typeface="Tahoma" pitchFamily="34" charset="0"/>
          <a:cs typeface="Tahoma" pitchFamily="34" charset="0"/>
        </a:defRPr>
      </a:lvl4pPr>
      <a:lvl5pPr algn="ctr" rtl="0" eaLnBrk="1" fontAlgn="base" hangingPunct="1">
        <a:spcBef>
          <a:spcPct val="0"/>
        </a:spcBef>
        <a:spcAft>
          <a:spcPct val="0"/>
        </a:spcAft>
        <a:defRPr sz="4400">
          <a:solidFill>
            <a:schemeClr val="tx1"/>
          </a:solidFill>
          <a:latin typeface="Tahoma" pitchFamily="34" charset="0"/>
          <a:cs typeface="Tahoma" pitchFamily="34" charset="0"/>
        </a:defRPr>
      </a:lvl5pPr>
      <a:lvl6pPr marL="457200" algn="ctr" rtl="0" eaLnBrk="1" fontAlgn="base" hangingPunct="1">
        <a:spcBef>
          <a:spcPct val="0"/>
        </a:spcBef>
        <a:spcAft>
          <a:spcPct val="0"/>
        </a:spcAft>
        <a:defRPr sz="4400">
          <a:solidFill>
            <a:schemeClr val="tx1"/>
          </a:solidFill>
          <a:latin typeface="Tahoma" pitchFamily="34" charset="0"/>
          <a:cs typeface="Tahoma" pitchFamily="34" charset="0"/>
        </a:defRPr>
      </a:lvl6pPr>
      <a:lvl7pPr marL="914400" algn="ctr" rtl="0" eaLnBrk="1" fontAlgn="base" hangingPunct="1">
        <a:spcBef>
          <a:spcPct val="0"/>
        </a:spcBef>
        <a:spcAft>
          <a:spcPct val="0"/>
        </a:spcAft>
        <a:defRPr sz="4400">
          <a:solidFill>
            <a:schemeClr val="tx1"/>
          </a:solidFill>
          <a:latin typeface="Tahoma" pitchFamily="34" charset="0"/>
          <a:cs typeface="Tahoma" pitchFamily="34" charset="0"/>
        </a:defRPr>
      </a:lvl7pPr>
      <a:lvl8pPr marL="1371600" algn="ctr" rtl="0" eaLnBrk="1" fontAlgn="base" hangingPunct="1">
        <a:spcBef>
          <a:spcPct val="0"/>
        </a:spcBef>
        <a:spcAft>
          <a:spcPct val="0"/>
        </a:spcAft>
        <a:defRPr sz="4400">
          <a:solidFill>
            <a:schemeClr val="tx1"/>
          </a:solidFill>
          <a:latin typeface="Tahoma" pitchFamily="34" charset="0"/>
          <a:cs typeface="Tahoma" pitchFamily="34" charset="0"/>
        </a:defRPr>
      </a:lvl8pPr>
      <a:lvl9pPr marL="1828800" algn="ctr" rtl="0" eaLnBrk="1" fontAlgn="base" hangingPunct="1">
        <a:spcBef>
          <a:spcPct val="0"/>
        </a:spcBef>
        <a:spcAft>
          <a:spcPct val="0"/>
        </a:spcAft>
        <a:defRPr sz="4400">
          <a:solidFill>
            <a:schemeClr val="tx1"/>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C:\Users\madam\Desktop\osteoporosis(iphone).mp4"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ideo" Target="file:///C:\Users\madam\Desktop\PROJECT%20MAM\you%20tube%20cut%20copy%20edit\Osteoporosis-3D%20Medical%20Animation(wmv)(wmv)(wmv).wmv" TargetMode="Externa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en.wikipedia.org/wiki/World_Health_Organization"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ideo" Target="file:///C:\Users\madam\Desktop\PROJECT%20MAM\you%20tube%20cut%20copy%20edit\Osteoporosis-3D%20Medical%20Animation.mp4"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ideo" Target="file:///C:\Documents%20and%20Settings\Suraj\Desktop\PROJECT%20MAM\you%20tube%20cut%20copy%20edit\Osteoporosis-3D%20Medical%20Animation(wmv)(wmv)(wmv)(wmv)(wmv).wmv"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3.xml"/><Relationship Id="rId1" Type="http://schemas.openxmlformats.org/officeDocument/2006/relationships/video" Target="file:///C:\Users\madam\Desktop\PROJECT%20MAM\you%20tube%20cut%20copy%20edit\Osteoporosis-3D%20Medical%20Animation(wmv)(wmv)(wmv)(wmv).wmv"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video" Target="file:///C:\Users\madam\Desktop\PROJECT%20MAM\you%20tube%20cut%20copy%20edit\Osteoporosis-3D%20Medical%20Animation(wmv)(wmv)(wmv)(wmv)(wmv)(wmv).wmv" TargetMode="External"/><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hyperlink" Target="javascript:refimgshow(3)" TargetMode="External"/><Relationship Id="rId7" Type="http://schemas.openxmlformats.org/officeDocument/2006/relationships/hyperlink" Target="http://en.wikipedia.org/wiki/File:L1_2_vertebral_fracture.jpg"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hyperlink" Target="http://www.google.co.in/imgres?imgurl=http://www.footankle.com/images/calcaneal%20fracture.jpg&amp;imgrefurl=http://www.footankle.com/fractures-fracture.htm&amp;h=302&amp;w=417&amp;sz=10&amp;tbnid=3QpjqoPTLs4SvM:&amp;tbnh=90&amp;tbnw=124&amp;prev=/search?q=calcaneus+fracture&amp;tbm=isch&amp;tbo=u&amp;zoom=1&amp;q=calcaneus+fracture&amp;docid=u5mcDKzsb9TlrM&amp;hl=en&amp;sa=X&amp;ei=8ltoToODMZHxrQfMu4CECw&amp;ved=0CEAQ9QEwBw&amp;dur=2683" TargetMode="External"/><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9.xml"/><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hyperlink" Target="http://www.google.co.in/imgres?q=FAT+AND+OIL+rich+food+list&amp;hl=en&amp;sa=G&amp;biw=1366&amp;bih=557&amp;tbm=isch&amp;tbnid=nYTW5b-Q-nkPiM:&amp;imgrefurl=http://wikicare.blogspot.com/2011/04/food-items-to-avoid-for-dieting.html&amp;docid=9o3subLEVAb99M&amp;w=400&amp;h=300&amp;ei=28ddTu65GcjxrQeY0cCiDw&amp;zoom=1"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22.jpeg"/></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430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r>
              <a:rPr lang="en-US" sz="3600" dirty="0" smtClean="0"/>
              <a:t>CALCIUM DEFICIENCY IN WOMEN</a:t>
            </a:r>
            <a:endParaRPr lang="en-US" sz="3600" dirty="0">
              <a:solidFill>
                <a:srgbClr val="CC3300"/>
              </a:solidFill>
            </a:endParaRPr>
          </a:p>
        </p:txBody>
      </p:sp>
      <p:sp>
        <p:nvSpPr>
          <p:cNvPr id="8" name="Title 1"/>
          <p:cNvSpPr txBox="1">
            <a:spLocks/>
          </p:cNvSpPr>
          <p:nvPr/>
        </p:nvSpPr>
        <p:spPr>
          <a:xfrm>
            <a:off x="186396" y="5562600"/>
            <a:ext cx="8785276" cy="11371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fontScale="85000" lnSpcReduction="10000"/>
          </a:bodyPr>
          <a:lstStyle/>
          <a:p>
            <a:pPr algn="ctr" eaLnBrk="1" fontAlgn="auto" hangingPunct="1">
              <a:spcAft>
                <a:spcPts val="0"/>
              </a:spcAft>
              <a:buFont typeface="Arial" pitchFamily="34" charset="0"/>
              <a:buNone/>
              <a:defRPr/>
            </a:pPr>
            <a:r>
              <a:rPr lang="en-US" sz="3600" dirty="0"/>
              <a:t>DR.RASHMI MINJ</a:t>
            </a:r>
          </a:p>
          <a:p>
            <a:pPr algn="ctr" eaLnBrk="1" fontAlgn="auto" hangingPunct="1">
              <a:spcAft>
                <a:spcPts val="0"/>
              </a:spcAft>
              <a:buFont typeface="Arial" pitchFamily="34" charset="0"/>
              <a:buNone/>
              <a:defRPr/>
            </a:pPr>
            <a:r>
              <a:rPr lang="en-US" sz="3600" dirty="0"/>
              <a:t>PROF</a:t>
            </a:r>
            <a:r>
              <a:rPr lang="en-US" sz="3600" dirty="0" smtClean="0"/>
              <a:t>./DEAN. GOVT.D.B.GIRLS’P.G.COLLEGE</a:t>
            </a:r>
            <a:r>
              <a:rPr lang="en-US" sz="3600" dirty="0" smtClean="0"/>
              <a:t>, RAIPUR</a:t>
            </a:r>
            <a:endParaRPr lang="en-US" sz="3600" dirty="0"/>
          </a:p>
          <a:p>
            <a:endParaRPr lang="en-US" sz="3600" dirty="0">
              <a:solidFill>
                <a:srgbClr val="CC3300"/>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iterate type="lt">
                                    <p:tmPct val="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6" presetClass="emph" presetSubtype="0" fill="hold" grpId="0" nodeType="clickEffect">
                                  <p:stCondLst>
                                    <p:cond delay="0"/>
                                  </p:stCondLst>
                                  <p:iterate type="lt">
                                    <p:tmPct val="10000"/>
                                  </p:iterate>
                                  <p:childTnLst>
                                    <p:animScale>
                                      <p:cBhvr>
                                        <p:cTn id="18" dur="250" autoRev="1" fill="hold">
                                          <p:stCondLst>
                                            <p:cond delay="0"/>
                                          </p:stCondLst>
                                        </p:cTn>
                                        <p:tgtEl>
                                          <p:spTgt spid="7"/>
                                        </p:tgtEl>
                                      </p:cBhvr>
                                      <p:to x="80000" y="100000"/>
                                    </p:animScale>
                                    <p:anim by="(#ppt_w*0.10)" calcmode="lin" valueType="num">
                                      <p:cBhvr>
                                        <p:cTn id="19" dur="250" autoRev="1" fill="hold">
                                          <p:stCondLst>
                                            <p:cond delay="0"/>
                                          </p:stCondLst>
                                        </p:cTn>
                                        <p:tgtEl>
                                          <p:spTgt spid="7"/>
                                        </p:tgtEl>
                                        <p:attrNameLst>
                                          <p:attrName>ppt_x</p:attrName>
                                        </p:attrNameLst>
                                      </p:cBhvr>
                                    </p:anim>
                                    <p:anim by="(-#ppt_w*0.10)" calcmode="lin" valueType="num">
                                      <p:cBhvr>
                                        <p:cTn id="20" dur="250" autoRev="1" fill="hold">
                                          <p:stCondLst>
                                            <p:cond delay="0"/>
                                          </p:stCondLst>
                                        </p:cTn>
                                        <p:tgtEl>
                                          <p:spTgt spid="7"/>
                                        </p:tgtEl>
                                        <p:attrNameLst>
                                          <p:attrName>ppt_y</p:attrName>
                                        </p:attrNameLst>
                                      </p:cBhvr>
                                    </p:anim>
                                    <p:animRot by="-480000">
                                      <p:cBhvr>
                                        <p:cTn id="21" dur="250" autoRev="1" fill="hold">
                                          <p:stCondLst>
                                            <p:cond delay="0"/>
                                          </p:stCondLst>
                                        </p:cTn>
                                        <p:tgtEl>
                                          <p:spTgt spid="7"/>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36" presetClass="emph" presetSubtype="0" fill="hold" grpId="0" nodeType="clickEffect">
                                  <p:stCondLst>
                                    <p:cond delay="0"/>
                                  </p:stCondLst>
                                  <p:iterate type="lt">
                                    <p:tmPct val="10000"/>
                                  </p:iterate>
                                  <p:childTnLst>
                                    <p:animScale>
                                      <p:cBhvr>
                                        <p:cTn id="25" dur="500" autoRev="1" fill="hold">
                                          <p:stCondLst>
                                            <p:cond delay="0"/>
                                          </p:stCondLst>
                                        </p:cTn>
                                        <p:tgtEl>
                                          <p:spTgt spid="8"/>
                                        </p:tgtEl>
                                      </p:cBhvr>
                                      <p:to x="80000" y="100000"/>
                                    </p:animScale>
                                    <p:anim by="(#ppt_w*0.10)" calcmode="lin" valueType="num">
                                      <p:cBhvr>
                                        <p:cTn id="26" dur="500" autoRev="1" fill="hold">
                                          <p:stCondLst>
                                            <p:cond delay="0"/>
                                          </p:stCondLst>
                                        </p:cTn>
                                        <p:tgtEl>
                                          <p:spTgt spid="8"/>
                                        </p:tgtEl>
                                        <p:attrNameLst>
                                          <p:attrName>ppt_x</p:attrName>
                                        </p:attrNameLst>
                                      </p:cBhvr>
                                    </p:anim>
                                    <p:anim by="(-#ppt_w*0.10)" calcmode="lin" valueType="num">
                                      <p:cBhvr>
                                        <p:cTn id="27" dur="500" autoRev="1" fill="hold">
                                          <p:stCondLst>
                                            <p:cond delay="0"/>
                                          </p:stCondLst>
                                        </p:cTn>
                                        <p:tgtEl>
                                          <p:spTgt spid="8"/>
                                        </p:tgtEl>
                                        <p:attrNameLst>
                                          <p:attrName>ppt_y</p:attrName>
                                        </p:attrNameLst>
                                      </p:cBhvr>
                                    </p:anim>
                                    <p:animRot by="-480000">
                                      <p:cBhvr>
                                        <p:cTn id="28" dur="50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1295400" y="1720850"/>
            <a:ext cx="6781800" cy="4678363"/>
          </a:xfrm>
          <a:prstGeom prst="rect">
            <a:avLst/>
          </a:prstGeom>
          <a:noFill/>
          <a:ln w="9525">
            <a:noFill/>
            <a:miter lim="800000"/>
            <a:headEnd/>
            <a:tailEnd/>
          </a:ln>
        </p:spPr>
        <p:txBody>
          <a:bodyPr>
            <a:spAutoFit/>
          </a:bodyPr>
          <a:lstStyle/>
          <a:p>
            <a:pPr algn="just"/>
            <a:r>
              <a:rPr lang="en-US" dirty="0">
                <a:latin typeface="Calibri" pitchFamily="34" charset="0"/>
              </a:rPr>
              <a:t/>
            </a:r>
            <a:br>
              <a:rPr lang="en-US" dirty="0">
                <a:latin typeface="Calibri" pitchFamily="34" charset="0"/>
              </a:rPr>
            </a:br>
            <a:r>
              <a:rPr lang="en-US" sz="2800" b="1" dirty="0">
                <a:latin typeface="Calibri" pitchFamily="34" charset="0"/>
              </a:rPr>
              <a:t>Amenorrhea, the condition in which menstrual periods stop or fail to initiate in women of childbearing age, results from reduced circulating estrogen levels that, in turn, have a negative effect on calcium balance. </a:t>
            </a:r>
            <a:r>
              <a:rPr lang="en-US" sz="2800" b="1" dirty="0" err="1">
                <a:latin typeface="Calibri" pitchFamily="34" charset="0"/>
              </a:rPr>
              <a:t>Amenorrheic</a:t>
            </a:r>
            <a:r>
              <a:rPr lang="en-US" sz="2800" b="1" dirty="0">
                <a:latin typeface="Calibri" pitchFamily="34" charset="0"/>
              </a:rPr>
              <a:t> women with anorexia nervosa have decreased calcium absorption and higher urinary calcium excretion rates, as well as a lower rate of bone formation than healthy women </a:t>
            </a:r>
          </a:p>
        </p:txBody>
      </p:sp>
      <p:sp>
        <p:nvSpPr>
          <p:cNvPr id="5" name="Title 1"/>
          <p:cNvSpPr txBox="1">
            <a:spLocks/>
          </p:cNvSpPr>
          <p:nvPr/>
        </p:nvSpPr>
        <p:spPr>
          <a:xfrm>
            <a:off x="17526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i="1" dirty="0" err="1"/>
              <a:t>Amenorrheic</a:t>
            </a:r>
            <a:r>
              <a:rPr lang="en-US" sz="3600" i="1" dirty="0"/>
              <a:t> women</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descr="http://naturalhealth-products.com/wp-content/uploads/2011/07/natural-healthy-living-woman.jpg"/>
          <p:cNvPicPr>
            <a:picLocks noChangeAspect="1" noChangeArrowheads="1"/>
          </p:cNvPicPr>
          <p:nvPr/>
        </p:nvPicPr>
        <p:blipFill>
          <a:blip r:embed="rId3"/>
          <a:srcRect/>
          <a:stretch>
            <a:fillRect/>
          </a:stretch>
        </p:blipFill>
        <p:spPr bwMode="auto">
          <a:xfrm>
            <a:off x="-1266496" y="-228600"/>
            <a:ext cx="10430087" cy="7620000"/>
          </a:xfrm>
          <a:prstGeom prst="rect">
            <a:avLst/>
          </a:prstGeom>
          <a:noFill/>
          <a:ln w="9525">
            <a:noFill/>
            <a:miter lim="800000"/>
            <a:headEnd/>
            <a:tailEnd/>
          </a:ln>
          <a:scene3d>
            <a:camera prst="perspectiveLeft"/>
            <a:lightRig rig="threePt" dir="t"/>
          </a:scene3d>
          <a:sp3d>
            <a:bevelT/>
          </a:sp3d>
        </p:spPr>
      </p:pic>
      <p:sp>
        <p:nvSpPr>
          <p:cNvPr id="5" name="Title 1"/>
          <p:cNvSpPr txBox="1">
            <a:spLocks/>
          </p:cNvSpPr>
          <p:nvPr/>
        </p:nvSpPr>
        <p:spPr>
          <a:xfrm>
            <a:off x="2590800" y="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fontAlgn="auto">
              <a:spcAft>
                <a:spcPts val="0"/>
              </a:spcAft>
              <a:defRPr/>
            </a:pPr>
            <a:r>
              <a:rPr lang="en-US" sz="3600" i="1" dirty="0" err="1"/>
              <a:t>Amenorrheic</a:t>
            </a:r>
            <a:r>
              <a:rPr lang="en-US" sz="3600" i="1" dirty="0"/>
              <a:t> women</a:t>
            </a:r>
            <a:endParaRPr lang="en-US" sz="3600" b="1" kern="0" dirty="0">
              <a:effectLst>
                <a:outerShdw blurRad="38100" dist="38100" dir="2700000" algn="tl">
                  <a:srgbClr val="000000"/>
                </a:outerShdw>
              </a:effectLst>
            </a:endParaRP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381000" y="1905000"/>
            <a:ext cx="8153400" cy="4401205"/>
          </a:xfrm>
          <a:prstGeom prst="rect">
            <a:avLst/>
          </a:prstGeom>
          <a:noFill/>
          <a:ln w="9525">
            <a:noFill/>
            <a:miter lim="800000"/>
            <a:headEnd/>
            <a:tailEnd/>
          </a:ln>
        </p:spPr>
        <p:txBody>
          <a:bodyPr wrap="square">
            <a:spAutoFit/>
          </a:bodyPr>
          <a:lstStyle/>
          <a:p>
            <a:pPr algn="just"/>
            <a:r>
              <a:rPr lang="en-US" sz="2800" b="1" dirty="0">
                <a:latin typeface="Calibri" pitchFamily="34" charset="0"/>
              </a:rPr>
              <a:t>The "female athlete triad" refers to the combination of disordered eating, amenorrhea, and osteoporosis. Exercise-induced amenorrhea generally results in decreased bone mass . In female athletes and active women in the military, low bone-mineral density, menstrual irregularities, certain dietary patterns, and a history of prior stress fractures are associated with an increased risk of future stress fractures . Such women should be advised to consume adequate amounts of calcium.</a:t>
            </a:r>
          </a:p>
        </p:txBody>
      </p:sp>
      <p:sp>
        <p:nvSpPr>
          <p:cNvPr id="5" name="Title 1"/>
          <p:cNvSpPr txBox="1">
            <a:spLocks/>
          </p:cNvSpPr>
          <p:nvPr/>
        </p:nvSpPr>
        <p:spPr>
          <a:xfrm>
            <a:off x="1645916"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dirty="0"/>
              <a:t>The "female athlete triad"</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685800" y="2057400"/>
            <a:ext cx="7696200" cy="3108543"/>
          </a:xfrm>
          <a:prstGeom prst="rect">
            <a:avLst/>
          </a:prstGeom>
          <a:noFill/>
          <a:ln w="9525">
            <a:noFill/>
            <a:miter lim="800000"/>
            <a:headEnd/>
            <a:tailEnd/>
          </a:ln>
        </p:spPr>
        <p:txBody>
          <a:bodyPr wrap="square">
            <a:spAutoFit/>
          </a:bodyPr>
          <a:lstStyle/>
          <a:p>
            <a:pPr algn="just"/>
            <a:r>
              <a:rPr lang="en-US" sz="2800" b="1" dirty="0" smtClean="0">
                <a:latin typeface="Calibri" pitchFamily="34" charset="0"/>
              </a:rPr>
              <a:t>Lactose </a:t>
            </a:r>
            <a:r>
              <a:rPr lang="en-US" sz="2800" b="1" dirty="0">
                <a:latin typeface="Calibri" pitchFamily="34" charset="0"/>
              </a:rPr>
              <a:t>intolerance refers to symptoms such as bloating, flatulence, and diarrhea that occur when one consumes more lactose, the naturally occurring sugar in milk, than the enzyme lactase produced by the small intestine can hydrolyze into its component </a:t>
            </a:r>
            <a:r>
              <a:rPr lang="en-US" sz="2800" b="1" dirty="0" smtClean="0">
                <a:latin typeface="Calibri" pitchFamily="34" charset="0"/>
              </a:rPr>
              <a:t>monosaccharide's, </a:t>
            </a:r>
            <a:r>
              <a:rPr lang="en-US" sz="2800" b="1" dirty="0">
                <a:latin typeface="Calibri" pitchFamily="34" charset="0"/>
              </a:rPr>
              <a:t>glucose and </a:t>
            </a:r>
            <a:r>
              <a:rPr lang="en-US" sz="2800" b="1" dirty="0" err="1">
                <a:latin typeface="Calibri" pitchFamily="34" charset="0"/>
              </a:rPr>
              <a:t>galactose</a:t>
            </a:r>
            <a:r>
              <a:rPr lang="en-US" sz="2800" b="1" dirty="0">
                <a:latin typeface="Calibri" pitchFamily="34" charset="0"/>
              </a:rPr>
              <a:t> </a:t>
            </a:r>
          </a:p>
        </p:txBody>
      </p:sp>
      <p:sp>
        <p:nvSpPr>
          <p:cNvPr id="5" name="Title 1"/>
          <p:cNvSpPr txBox="1">
            <a:spLocks/>
          </p:cNvSpPr>
          <p:nvPr/>
        </p:nvSpPr>
        <p:spPr>
          <a:xfrm>
            <a:off x="17526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fontScale="70000" lnSpcReduction="20000"/>
          </a:bodyPr>
          <a:lstStyle/>
          <a:p>
            <a:pPr lvl="0" algn="ctr" fontAlgn="auto">
              <a:spcAft>
                <a:spcPts val="0"/>
              </a:spcAft>
              <a:defRPr/>
            </a:pPr>
            <a:r>
              <a:rPr lang="en-US" sz="3600" i="1" dirty="0"/>
              <a:t>Individuals with lactose intolerance or cow's milk allergy</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 y="2057400"/>
            <a:ext cx="3657600" cy="3970318"/>
          </a:xfrm>
          <a:prstGeom prst="rect">
            <a:avLst/>
          </a:prstGeom>
          <a:noFill/>
          <a:ln w="9525">
            <a:noFill/>
            <a:miter lim="800000"/>
            <a:headEnd/>
            <a:tailEnd/>
          </a:ln>
        </p:spPr>
        <p:txBody>
          <a:bodyPr wrap="square">
            <a:spAutoFit/>
          </a:bodyPr>
          <a:lstStyle/>
          <a:p>
            <a:pPr algn="just"/>
            <a:r>
              <a:rPr lang="en-US" sz="2800" dirty="0">
                <a:latin typeface="Calibri" pitchFamily="34" charset="0"/>
              </a:rPr>
              <a:t>Calcium is the most abounded mineral in the human body and performs several important function.  Ca is a top macro mineral, which helps to built our skeleton  and bone strong. </a:t>
            </a:r>
          </a:p>
        </p:txBody>
      </p:sp>
      <p:pic>
        <p:nvPicPr>
          <p:cNvPr id="3" name="Picture 2" descr="http://obl.bidmc.harvard.edu/igfa_files/image002.gif"/>
          <p:cNvPicPr>
            <a:picLocks noChangeAspect="1" noChangeArrowheads="1" noCrop="1"/>
          </p:cNvPicPr>
          <p:nvPr/>
        </p:nvPicPr>
        <p:blipFill>
          <a:blip r:embed="rId3"/>
          <a:srcRect/>
          <a:stretch>
            <a:fillRect/>
          </a:stretch>
        </p:blipFill>
        <p:spPr bwMode="auto">
          <a:xfrm>
            <a:off x="4724400" y="101988"/>
            <a:ext cx="4419600" cy="6629400"/>
          </a:xfrm>
          <a:prstGeom prst="rect">
            <a:avLst/>
          </a:prstGeom>
          <a:noFill/>
          <a:ln w="9525">
            <a:noFill/>
            <a:miter lim="800000"/>
            <a:headEnd/>
            <a:tailEnd/>
          </a:ln>
          <a:scene3d>
            <a:camera prst="obliqueBottomRight"/>
            <a:lightRig rig="threePt" dir="t"/>
          </a:scene3d>
          <a:sp3d>
            <a:bevelT/>
          </a:sp3d>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828800"/>
            <a:ext cx="7543800" cy="4832092"/>
          </a:xfrm>
          <a:prstGeom prst="rect">
            <a:avLst/>
          </a:prstGeom>
        </p:spPr>
        <p:txBody>
          <a:bodyPr wrap="square">
            <a:spAutoFit/>
          </a:bodyPr>
          <a:lstStyle/>
          <a:p>
            <a:pPr algn="just" fontAlgn="auto">
              <a:spcBef>
                <a:spcPts val="0"/>
              </a:spcBef>
              <a:spcAft>
                <a:spcPts val="0"/>
              </a:spcAft>
              <a:defRPr/>
            </a:pPr>
            <a:r>
              <a:rPr lang="en-US" sz="2800" b="1" dirty="0" smtClean="0">
                <a:latin typeface="+mn-lt"/>
                <a:cs typeface="+mn-cs"/>
              </a:rPr>
              <a:t>    It is </a:t>
            </a:r>
            <a:r>
              <a:rPr lang="en-US" sz="2800" b="1" dirty="0">
                <a:latin typeface="+mn-lt"/>
                <a:cs typeface="+mn-cs"/>
              </a:rPr>
              <a:t>require for-</a:t>
            </a:r>
          </a:p>
          <a:p>
            <a:pPr marL="342900" indent="-342900" algn="just" fontAlgn="auto">
              <a:spcBef>
                <a:spcPts val="0"/>
              </a:spcBef>
              <a:spcAft>
                <a:spcPts val="0"/>
              </a:spcAft>
              <a:buFontTx/>
              <a:buAutoNum type="arabicPeriod"/>
              <a:defRPr/>
            </a:pPr>
            <a:r>
              <a:rPr lang="en-US" sz="2800" b="1" dirty="0" err="1" smtClean="0">
                <a:latin typeface="+mn-lt"/>
                <a:cs typeface="+mn-cs"/>
              </a:rPr>
              <a:t>Vasodialation</a:t>
            </a:r>
            <a:r>
              <a:rPr lang="en-US" sz="2800" b="1" dirty="0">
                <a:latin typeface="+mn-lt"/>
                <a:cs typeface="+mn-cs"/>
              </a:rPr>
              <a:t>,</a:t>
            </a:r>
          </a:p>
          <a:p>
            <a:pPr marL="342900" indent="-342900" algn="just" fontAlgn="auto">
              <a:spcBef>
                <a:spcPts val="0"/>
              </a:spcBef>
              <a:spcAft>
                <a:spcPts val="0"/>
              </a:spcAft>
              <a:buFontTx/>
              <a:buAutoNum type="arabicPeriod"/>
              <a:defRPr/>
            </a:pPr>
            <a:r>
              <a:rPr lang="en-US" sz="2800" b="1" dirty="0">
                <a:latin typeface="+mn-lt"/>
                <a:cs typeface="+mn-cs"/>
              </a:rPr>
              <a:t> </a:t>
            </a:r>
            <a:r>
              <a:rPr lang="en-US" sz="2800" b="1" dirty="0" smtClean="0">
                <a:latin typeface="+mn-lt"/>
                <a:cs typeface="+mn-cs"/>
              </a:rPr>
              <a:t>Vascular </a:t>
            </a:r>
            <a:r>
              <a:rPr lang="en-US" sz="2800" b="1" dirty="0">
                <a:latin typeface="+mn-lt"/>
                <a:cs typeface="+mn-cs"/>
              </a:rPr>
              <a:t>contraction,</a:t>
            </a:r>
          </a:p>
          <a:p>
            <a:pPr marL="342900" indent="-342900" algn="just" fontAlgn="auto">
              <a:spcBef>
                <a:spcPts val="0"/>
              </a:spcBef>
              <a:spcAft>
                <a:spcPts val="0"/>
              </a:spcAft>
              <a:buFontTx/>
              <a:buAutoNum type="arabicPeriod"/>
              <a:defRPr/>
            </a:pPr>
            <a:r>
              <a:rPr lang="en-US" sz="2800" b="1" dirty="0">
                <a:latin typeface="+mn-lt"/>
                <a:cs typeface="+mn-cs"/>
              </a:rPr>
              <a:t> </a:t>
            </a:r>
            <a:r>
              <a:rPr lang="en-US" sz="2800" b="1" dirty="0" smtClean="0">
                <a:latin typeface="+mn-lt"/>
                <a:cs typeface="+mn-cs"/>
              </a:rPr>
              <a:t>Muscle </a:t>
            </a:r>
            <a:r>
              <a:rPr lang="en-US" sz="2800" b="1" dirty="0">
                <a:latin typeface="+mn-lt"/>
                <a:cs typeface="+mn-cs"/>
              </a:rPr>
              <a:t>function,</a:t>
            </a:r>
          </a:p>
          <a:p>
            <a:pPr marL="342900" indent="-342900" algn="just" fontAlgn="auto">
              <a:spcBef>
                <a:spcPts val="0"/>
              </a:spcBef>
              <a:spcAft>
                <a:spcPts val="0"/>
              </a:spcAft>
              <a:buFontTx/>
              <a:buAutoNum type="arabicPeriod"/>
              <a:defRPr/>
            </a:pPr>
            <a:r>
              <a:rPr lang="en-US" sz="2800" b="1" dirty="0">
                <a:latin typeface="+mn-lt"/>
                <a:cs typeface="+mn-cs"/>
              </a:rPr>
              <a:t> </a:t>
            </a:r>
            <a:r>
              <a:rPr lang="en-US" sz="2800" b="1" dirty="0" smtClean="0">
                <a:latin typeface="+mn-lt"/>
                <a:cs typeface="+mn-cs"/>
              </a:rPr>
              <a:t>Nerve </a:t>
            </a:r>
            <a:r>
              <a:rPr lang="en-US" sz="2800" b="1" dirty="0">
                <a:latin typeface="+mn-lt"/>
                <a:cs typeface="+mn-cs"/>
              </a:rPr>
              <a:t>transmission,</a:t>
            </a:r>
          </a:p>
          <a:p>
            <a:pPr marL="342900" indent="-342900" algn="just" fontAlgn="auto">
              <a:spcBef>
                <a:spcPts val="0"/>
              </a:spcBef>
              <a:spcAft>
                <a:spcPts val="0"/>
              </a:spcAft>
              <a:buFontTx/>
              <a:buAutoNum type="arabicPeriod"/>
              <a:defRPr/>
            </a:pPr>
            <a:r>
              <a:rPr lang="en-US" sz="2800" b="1" dirty="0">
                <a:latin typeface="+mn-lt"/>
                <a:cs typeface="+mn-cs"/>
              </a:rPr>
              <a:t> </a:t>
            </a:r>
            <a:r>
              <a:rPr lang="en-US" sz="2800" b="1" dirty="0" smtClean="0">
                <a:latin typeface="+mn-lt"/>
                <a:cs typeface="+mn-cs"/>
              </a:rPr>
              <a:t>Hormonal </a:t>
            </a:r>
            <a:r>
              <a:rPr lang="en-US" sz="2800" b="1" dirty="0">
                <a:latin typeface="+mn-lt"/>
                <a:cs typeface="+mn-cs"/>
              </a:rPr>
              <a:t>secretion</a:t>
            </a:r>
          </a:p>
          <a:p>
            <a:pPr marL="342900" indent="-342900" algn="just" fontAlgn="auto">
              <a:spcBef>
                <a:spcPts val="0"/>
              </a:spcBef>
              <a:spcAft>
                <a:spcPts val="0"/>
              </a:spcAft>
              <a:buFontTx/>
              <a:buAutoNum type="arabicPeriod"/>
              <a:defRPr/>
            </a:pPr>
            <a:r>
              <a:rPr lang="en-US" sz="2800" b="1" dirty="0">
                <a:latin typeface="+mn-lt"/>
                <a:cs typeface="+mn-cs"/>
              </a:rPr>
              <a:t> </a:t>
            </a:r>
            <a:r>
              <a:rPr lang="en-US" sz="2800" b="1" dirty="0" smtClean="0">
                <a:latin typeface="+mn-lt"/>
                <a:cs typeface="+mn-cs"/>
              </a:rPr>
              <a:t>Blood </a:t>
            </a:r>
            <a:r>
              <a:rPr lang="en-US" sz="2800" b="1" dirty="0">
                <a:latin typeface="+mn-lt"/>
                <a:cs typeface="+mn-cs"/>
              </a:rPr>
              <a:t>clotting. </a:t>
            </a:r>
          </a:p>
          <a:p>
            <a:pPr marL="342900" indent="-342900" algn="just" fontAlgn="auto">
              <a:spcBef>
                <a:spcPts val="0"/>
              </a:spcBef>
              <a:spcAft>
                <a:spcPts val="0"/>
              </a:spcAft>
              <a:defRPr/>
            </a:pPr>
            <a:r>
              <a:rPr lang="en-US" sz="2800" b="1" dirty="0" smtClean="0">
                <a:latin typeface="+mn-lt"/>
                <a:cs typeface="+mn-cs"/>
              </a:rPr>
              <a:t>		</a:t>
            </a:r>
          </a:p>
          <a:p>
            <a:pPr marL="342900" indent="-342900" algn="just" fontAlgn="auto">
              <a:spcBef>
                <a:spcPts val="0"/>
              </a:spcBef>
              <a:spcAft>
                <a:spcPts val="0"/>
              </a:spcAft>
              <a:defRPr/>
            </a:pPr>
            <a:r>
              <a:rPr lang="en-US" sz="2800" b="1" dirty="0" smtClean="0">
                <a:latin typeface="+mn-lt"/>
                <a:cs typeface="+mn-cs"/>
              </a:rPr>
              <a:t>Although </a:t>
            </a:r>
            <a:r>
              <a:rPr lang="en-US" sz="2800" b="1" dirty="0">
                <a:latin typeface="+mn-lt"/>
                <a:cs typeface="+mn-cs"/>
              </a:rPr>
              <a:t>less than 1% of </a:t>
            </a:r>
            <a:r>
              <a:rPr lang="en-US" sz="2800" b="1" dirty="0" smtClean="0">
                <a:latin typeface="+mn-lt"/>
                <a:cs typeface="+mn-cs"/>
              </a:rPr>
              <a:t>the</a:t>
            </a:r>
          </a:p>
          <a:p>
            <a:pPr marL="342900" indent="-342900" algn="just" fontAlgn="auto">
              <a:spcBef>
                <a:spcPts val="0"/>
              </a:spcBef>
              <a:spcAft>
                <a:spcPts val="0"/>
              </a:spcAft>
              <a:defRPr/>
            </a:pPr>
            <a:r>
              <a:rPr lang="en-US" sz="2800" b="1" dirty="0" smtClean="0">
                <a:latin typeface="+mn-lt"/>
                <a:cs typeface="+mn-cs"/>
              </a:rPr>
              <a:t> </a:t>
            </a:r>
            <a:r>
              <a:rPr lang="en-US" sz="2800" b="1" dirty="0">
                <a:latin typeface="+mn-lt"/>
                <a:cs typeface="+mn-cs"/>
              </a:rPr>
              <a:t>total Ca is required for </a:t>
            </a:r>
            <a:r>
              <a:rPr lang="en-US" sz="2800" b="1" dirty="0" smtClean="0">
                <a:latin typeface="+mn-lt"/>
                <a:cs typeface="+mn-cs"/>
              </a:rPr>
              <a:t>these</a:t>
            </a:r>
          </a:p>
          <a:p>
            <a:pPr marL="342900" indent="-342900" algn="just" fontAlgn="auto">
              <a:spcBef>
                <a:spcPts val="0"/>
              </a:spcBef>
              <a:spcAft>
                <a:spcPts val="0"/>
              </a:spcAft>
              <a:defRPr/>
            </a:pPr>
            <a:r>
              <a:rPr lang="en-US" sz="2800" b="1" dirty="0" smtClean="0">
                <a:latin typeface="+mn-lt"/>
                <a:cs typeface="+mn-cs"/>
              </a:rPr>
              <a:t> </a:t>
            </a:r>
            <a:r>
              <a:rPr lang="en-US" sz="2800" b="1" dirty="0">
                <a:latin typeface="+mn-lt"/>
                <a:cs typeface="+mn-cs"/>
              </a:rPr>
              <a:t>critical metabolic processes</a:t>
            </a:r>
            <a:r>
              <a:rPr lang="en-US" dirty="0">
                <a:latin typeface="+mn-lt"/>
                <a:cs typeface="+mn-cs"/>
              </a:rPr>
              <a:t>. </a:t>
            </a:r>
          </a:p>
        </p:txBody>
      </p:sp>
      <p:pic>
        <p:nvPicPr>
          <p:cNvPr id="5" name="Content Placeholder 3" descr="C:\Users\D e lll\Documents\calcium-deficiency-symptoms-calcium-rich-foods-and-supplements,18.aspx_files\cal.jpg"/>
          <p:cNvPicPr>
            <a:picLocks/>
          </p:cNvPicPr>
          <p:nvPr/>
        </p:nvPicPr>
        <p:blipFill>
          <a:blip r:embed="rId3"/>
          <a:srcRect/>
          <a:stretch>
            <a:fillRect/>
          </a:stretch>
        </p:blipFill>
        <p:spPr bwMode="auto">
          <a:xfrm>
            <a:off x="6019800" y="1524000"/>
            <a:ext cx="2943225" cy="4800600"/>
          </a:xfrm>
          <a:prstGeom prst="rect">
            <a:avLst/>
          </a:prstGeom>
          <a:noFill/>
          <a:ln w="9525">
            <a:noFill/>
            <a:miter lim="800000"/>
            <a:headEnd/>
            <a:tailEnd/>
          </a:ln>
          <a:effectLst>
            <a:outerShdw blurRad="152400" dist="317500" dir="5400000" sx="90000" sy="-19000" rotWithShape="0">
              <a:prstClr val="black">
                <a:alpha val="15000"/>
              </a:prstClr>
            </a:outerShdw>
          </a:effectLst>
          <a:scene3d>
            <a:camera prst="orthographicFront"/>
            <a:lightRig rig="balanced" dir="t"/>
          </a:scene3d>
          <a:sp3d prstMaterial="matte">
            <a:bevelT w="889000" h="889000"/>
            <a:bevelB w="889000" h="889000"/>
          </a:sp3d>
        </p:spPr>
      </p:pic>
      <p:sp>
        <p:nvSpPr>
          <p:cNvPr id="6" name="Title 1"/>
          <p:cNvSpPr txBox="1">
            <a:spLocks/>
          </p:cNvSpPr>
          <p:nvPr/>
        </p:nvSpPr>
        <p:spPr>
          <a:xfrm>
            <a:off x="16002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dirty="0"/>
              <a:t>Functions…….</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990600" y="1371600"/>
            <a:ext cx="7772400" cy="5262979"/>
          </a:xfrm>
          <a:prstGeom prst="rect">
            <a:avLst/>
          </a:prstGeom>
          <a:noFill/>
          <a:ln w="9525">
            <a:noFill/>
            <a:miter lim="800000"/>
            <a:headEnd/>
            <a:tailEnd/>
          </a:ln>
        </p:spPr>
        <p:txBody>
          <a:bodyPr wrap="square">
            <a:spAutoFit/>
          </a:bodyPr>
          <a:lstStyle/>
          <a:p>
            <a:pPr algn="just"/>
            <a:r>
              <a:rPr lang="en-US" sz="2800" dirty="0">
                <a:latin typeface="Calibri" pitchFamily="34" charset="0"/>
              </a:rPr>
              <a:t> Because of its biological importance, Ca levels are very carefully controlled in various compartment of body.  The major regulators of blood calcium are parathyroid, </a:t>
            </a:r>
            <a:r>
              <a:rPr lang="en-US" sz="2800" dirty="0" err="1">
                <a:latin typeface="Calibri" pitchFamily="34" charset="0"/>
              </a:rPr>
              <a:t>Vit.’D</a:t>
            </a:r>
            <a:r>
              <a:rPr lang="en-US" sz="2800" dirty="0">
                <a:latin typeface="Calibri" pitchFamily="34" charset="0"/>
              </a:rPr>
              <a:t>’ and </a:t>
            </a:r>
            <a:r>
              <a:rPr lang="en-US" sz="2800" dirty="0" err="1">
                <a:latin typeface="Calibri" pitchFamily="34" charset="0"/>
              </a:rPr>
              <a:t>Calcitonin</a:t>
            </a:r>
            <a:r>
              <a:rPr lang="en-US" sz="2800" dirty="0">
                <a:latin typeface="Calibri" pitchFamily="34" charset="0"/>
              </a:rPr>
              <a:t> PTH normally released from 4 parathyroid gland in response to low Calcium levels in the blood stream, that is </a:t>
            </a:r>
            <a:r>
              <a:rPr lang="en-US" sz="2800" dirty="0" err="1">
                <a:latin typeface="Calibri" pitchFamily="34" charset="0"/>
              </a:rPr>
              <a:t>Hypocalcemia</a:t>
            </a:r>
            <a:r>
              <a:rPr lang="en-US" sz="2800" dirty="0">
                <a:latin typeface="Calibri" pitchFamily="34" charset="0"/>
              </a:rPr>
              <a:t>. </a:t>
            </a:r>
          </a:p>
          <a:p>
            <a:pPr algn="just"/>
            <a:r>
              <a:rPr lang="en-US" sz="2800" dirty="0">
                <a:latin typeface="Calibri" pitchFamily="34" charset="0"/>
              </a:rPr>
              <a:t> PTH acts in three major ways (1) It causes bone to release some of its Ca store, (2) It increases the absorption of Ca in gastro-intestinal tract, (3) it causes kidney to excrete more phosphorus which indirectly raise the Ca levels.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7-9.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304800" y="1981200"/>
            <a:ext cx="8686800" cy="4678204"/>
          </a:xfrm>
          <a:prstGeom prst="rect">
            <a:avLst/>
          </a:prstGeom>
          <a:noFill/>
          <a:ln w="9525">
            <a:noFill/>
            <a:miter lim="800000"/>
            <a:headEnd/>
            <a:tailEnd/>
          </a:ln>
        </p:spPr>
        <p:txBody>
          <a:bodyPr wrap="square" anchor="ctr">
            <a:spAutoFit/>
          </a:bodyPr>
          <a:lstStyle/>
          <a:p>
            <a:pPr algn="just"/>
            <a:r>
              <a:rPr lang="en-US" sz="2800" dirty="0" err="1">
                <a:cs typeface="Times New Roman" pitchFamily="18" charset="0"/>
              </a:rPr>
              <a:t>Vit</a:t>
            </a:r>
            <a:r>
              <a:rPr lang="en-US" sz="2800" dirty="0">
                <a:cs typeface="Times New Roman" pitchFamily="18" charset="0"/>
              </a:rPr>
              <a:t>. ’D’ works together with PTH in bone and kidney.  It is also necessary for the intestinal absorption of Ca from food sources.  </a:t>
            </a:r>
            <a:r>
              <a:rPr lang="en-US" sz="2800" dirty="0" err="1">
                <a:cs typeface="Times New Roman" pitchFamily="18" charset="0"/>
              </a:rPr>
              <a:t>Vit.D</a:t>
            </a:r>
            <a:r>
              <a:rPr lang="en-US" sz="2800" dirty="0">
                <a:cs typeface="Times New Roman" pitchFamily="18" charset="0"/>
              </a:rPr>
              <a:t> </a:t>
            </a:r>
            <a:r>
              <a:rPr lang="en-US" sz="2800" dirty="0" smtClean="0">
                <a:cs typeface="Times New Roman" pitchFamily="18" charset="0"/>
              </a:rPr>
              <a:t>can </a:t>
            </a:r>
            <a:r>
              <a:rPr lang="en-US" sz="2800" dirty="0">
                <a:cs typeface="Times New Roman" pitchFamily="18" charset="0"/>
              </a:rPr>
              <a:t>obtain either from food or produced in skin with the help of ultraviolet rays.  Insufficient </a:t>
            </a:r>
            <a:r>
              <a:rPr lang="en-US" sz="2800" dirty="0" err="1">
                <a:cs typeface="Times New Roman" pitchFamily="18" charset="0"/>
              </a:rPr>
              <a:t>Vit.D</a:t>
            </a:r>
            <a:r>
              <a:rPr lang="en-US" sz="2800" dirty="0">
                <a:cs typeface="Times New Roman" pitchFamily="18" charset="0"/>
              </a:rPr>
              <a:t> With Ca deficient diet may leads to Rickets in children, </a:t>
            </a:r>
            <a:r>
              <a:rPr lang="en-US" sz="2800" dirty="0" err="1">
                <a:cs typeface="Times New Roman" pitchFamily="18" charset="0"/>
              </a:rPr>
              <a:t>Ostromalacia</a:t>
            </a:r>
            <a:r>
              <a:rPr lang="en-US" sz="2800" dirty="0">
                <a:cs typeface="Times New Roman" pitchFamily="18" charset="0"/>
              </a:rPr>
              <a:t> in adult and Osteoporosis in </a:t>
            </a:r>
            <a:r>
              <a:rPr lang="en-US" sz="2800" dirty="0" err="1" smtClean="0">
                <a:cs typeface="Times New Roman" pitchFamily="18" charset="0"/>
              </a:rPr>
              <a:t>Elderely</a:t>
            </a:r>
            <a:r>
              <a:rPr lang="en-US" sz="2800" dirty="0" smtClean="0">
                <a:cs typeface="Times New Roman" pitchFamily="18" charset="0"/>
              </a:rPr>
              <a:t> , </a:t>
            </a:r>
            <a:r>
              <a:rPr lang="en-US" sz="2800" dirty="0" err="1">
                <a:cs typeface="Times New Roman" pitchFamily="18" charset="0"/>
              </a:rPr>
              <a:t>Calcitonin</a:t>
            </a:r>
            <a:r>
              <a:rPr lang="en-US" sz="2800" dirty="0">
                <a:cs typeface="Times New Roman" pitchFamily="18" charset="0"/>
              </a:rPr>
              <a:t> is the hormone  released by thyroid, parathyroid, the thymus glands, lowers the blood levels by promoting the deposition of Ca into bone.</a:t>
            </a:r>
            <a:endParaRPr lang="en-US" sz="2800" dirty="0"/>
          </a:p>
          <a:p>
            <a:pPr eaLnBrk="0" hangingPunct="0"/>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2514600"/>
            <a:ext cx="4038600" cy="3108543"/>
          </a:xfrm>
          <a:prstGeom prst="rect">
            <a:avLst/>
          </a:prstGeom>
          <a:noFill/>
          <a:ln w="9525">
            <a:noFill/>
            <a:miter lim="800000"/>
            <a:headEnd/>
            <a:tailEnd/>
          </a:ln>
        </p:spPr>
        <p:txBody>
          <a:bodyPr wrap="square">
            <a:spAutoFit/>
          </a:bodyPr>
          <a:lstStyle/>
          <a:p>
            <a:pPr algn="just"/>
            <a:r>
              <a:rPr lang="en-US" sz="2800" b="1" dirty="0">
                <a:latin typeface="Calibri" pitchFamily="34" charset="0"/>
              </a:rPr>
              <a:t>  The body uses Calcium from bone tissue as reservoir and source of Ca to maintain the constant concentration of Ca in blood, muscles and intracellular fluid.</a:t>
            </a:r>
          </a:p>
        </p:txBody>
      </p:sp>
      <p:pic>
        <p:nvPicPr>
          <p:cNvPr id="23555" name="Picture 2" descr="http://www.feppd.org/ICB-Dent/campus/biomechanics_in_dentistry/ldv_data/img/bone_12.JPG"/>
          <p:cNvPicPr>
            <a:picLocks noChangeAspect="1" noChangeArrowheads="1"/>
          </p:cNvPicPr>
          <p:nvPr/>
        </p:nvPicPr>
        <p:blipFill>
          <a:blip r:embed="rId3"/>
          <a:srcRect/>
          <a:stretch>
            <a:fillRect/>
          </a:stretch>
        </p:blipFill>
        <p:spPr bwMode="auto">
          <a:xfrm>
            <a:off x="4076700" y="1295400"/>
            <a:ext cx="4914900" cy="533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1447800"/>
            <a:ext cx="4419600" cy="5078313"/>
          </a:xfrm>
          <a:prstGeom prst="rect">
            <a:avLst/>
          </a:prstGeom>
        </p:spPr>
        <p:txBody>
          <a:bodyPr wrap="square">
            <a:spAutoFit/>
          </a:bodyPr>
          <a:lstStyle/>
          <a:p>
            <a:pPr algn="just"/>
            <a:r>
              <a:rPr lang="en-US" sz="2700" dirty="0" smtClean="0"/>
              <a:t>Calcium deficiency is mainly due to inadequate supply of Ca from food or failure of absorption of Ca in the body.  .Repeated pregnancy and Lactation with inadequate Calcium supply from food source the Indian women specially who belongs to Low socio income group are the sufferers of Ca deficiency</a:t>
            </a:r>
            <a:endParaRPr lang="en-US" sz="2700" dirty="0"/>
          </a:p>
        </p:txBody>
      </p:sp>
      <p:pic>
        <p:nvPicPr>
          <p:cNvPr id="4" name="osteoporosis(iphone).mp4">
            <a:hlinkClick r:id="" action="ppaction://media"/>
          </p:cNvPr>
          <p:cNvPicPr>
            <a:picLocks noRot="1" noChangeAspect="1"/>
          </p:cNvPicPr>
          <p:nvPr>
            <a:videoFile r:link="rId1"/>
          </p:nvPr>
        </p:nvPicPr>
        <p:blipFill>
          <a:blip r:embed="rId4"/>
          <a:stretch>
            <a:fillRect/>
          </a:stretch>
        </p:blipFill>
        <p:spPr>
          <a:xfrm>
            <a:off x="4572000" y="304800"/>
            <a:ext cx="4267200" cy="6324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steoporosis-3D Medical Animation(wmv)(wmv)(wmv).wmv">
            <a:hlinkClick r:id="" action="ppaction://media"/>
          </p:cNvPr>
          <p:cNvPicPr>
            <a:picLocks noRot="1" noChangeAspect="1"/>
          </p:cNvPicPr>
          <p:nvPr>
            <a:videoFile r:link="rId1"/>
          </p:nvPr>
        </p:nvPicPr>
        <p:blipFill>
          <a:blip r:embed="rId4"/>
          <a:stretch>
            <a:fillRect/>
          </a:stretch>
        </p:blipFill>
        <p:spPr>
          <a:xfrm>
            <a:off x="5029200" y="914400"/>
            <a:ext cx="3886200" cy="4724400"/>
          </a:xfrm>
          <a:prstGeom prst="rect">
            <a:avLst/>
          </a:prstGeom>
        </p:spPr>
      </p:pic>
      <p:sp>
        <p:nvSpPr>
          <p:cNvPr id="6" name="Rectangle 5"/>
          <p:cNvSpPr/>
          <p:nvPr/>
        </p:nvSpPr>
        <p:spPr>
          <a:xfrm>
            <a:off x="304800" y="1371600"/>
            <a:ext cx="4572000" cy="4401205"/>
          </a:xfrm>
          <a:prstGeom prst="rect">
            <a:avLst/>
          </a:prstGeom>
        </p:spPr>
        <p:txBody>
          <a:bodyPr wrap="square">
            <a:spAutoFit/>
          </a:bodyPr>
          <a:lstStyle/>
          <a:p>
            <a:pPr algn="just"/>
            <a:r>
              <a:rPr lang="en-US" sz="2800" dirty="0" smtClean="0">
                <a:latin typeface="Calibri" pitchFamily="34" charset="0"/>
              </a:rPr>
              <a:t>The remaining 99% of the Ca is stored in bone and teeth, where they support their function and structure.  Bone itself undergoes continuous remodeling with constant re-absorption and absorption of Ca into the new bone. The balance between both processes changes with age. </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228600"/>
            <a:ext cx="9144000" cy="2677656"/>
          </a:xfrm>
          <a:prstGeom prst="rect">
            <a:avLst/>
          </a:prstGeom>
          <a:noFill/>
          <a:ln w="9525">
            <a:noFill/>
            <a:miter lim="800000"/>
            <a:headEnd/>
            <a:tailEnd/>
          </a:ln>
        </p:spPr>
        <p:txBody>
          <a:bodyPr wrap="square">
            <a:spAutoFit/>
          </a:bodyPr>
          <a:lstStyle/>
          <a:p>
            <a:pPr algn="just"/>
            <a:r>
              <a:rPr lang="en-US" sz="2800" dirty="0" smtClean="0">
                <a:latin typeface="Calibri" pitchFamily="34" charset="0"/>
              </a:rPr>
              <a:t>Bone </a:t>
            </a:r>
            <a:r>
              <a:rPr lang="en-US" sz="2800" dirty="0">
                <a:latin typeface="Calibri" pitchFamily="34" charset="0"/>
              </a:rPr>
              <a:t>formation exceed bone re-absorption in the period of growth in children and adolescents, where as in early and middle adulthood both the process are relatively equal .In Aging  particular among post menopausal women the bone breakdown exceeds bone formation, resulting in bone loss that increases the risk of Osteoporosis.</a:t>
            </a:r>
          </a:p>
        </p:txBody>
      </p:sp>
      <p:pic>
        <p:nvPicPr>
          <p:cNvPr id="3" name="Picture 2" descr="PEAK BONE MINREL.jpg"/>
          <p:cNvPicPr>
            <a:picLocks noChangeAspect="1"/>
          </p:cNvPicPr>
          <p:nvPr/>
        </p:nvPicPr>
        <p:blipFill>
          <a:blip r:embed="rId3"/>
          <a:stretch>
            <a:fillRect/>
          </a:stretch>
        </p:blipFill>
        <p:spPr>
          <a:xfrm>
            <a:off x="838200" y="2819400"/>
            <a:ext cx="7419975" cy="388620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AK BONE MINREL 3.jpg"/>
          <p:cNvPicPr>
            <a:picLocks noChangeAspect="1"/>
          </p:cNvPicPr>
          <p:nvPr/>
        </p:nvPicPr>
        <p:blipFill>
          <a:blip r:embed="rId2"/>
          <a:stretch>
            <a:fillRect/>
          </a:stretch>
        </p:blipFill>
        <p:spPr>
          <a:xfrm>
            <a:off x="0" y="2057400"/>
            <a:ext cx="9144000" cy="4800600"/>
          </a:xfrm>
          <a:prstGeom prst="rect">
            <a:avLst/>
          </a:prstGeom>
        </p:spPr>
      </p:pic>
      <p:sp>
        <p:nvSpPr>
          <p:cNvPr id="5" name="Title 1"/>
          <p:cNvSpPr txBox="1">
            <a:spLocks/>
          </p:cNvSpPr>
          <p:nvPr/>
        </p:nvSpPr>
        <p:spPr>
          <a:xfrm>
            <a:off x="17526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algn="ctr">
              <a:defRPr/>
            </a:pPr>
            <a:endParaRPr lang="en-US" sz="36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09600" y="1447800"/>
            <a:ext cx="8305800" cy="5262979"/>
          </a:xfrm>
          <a:prstGeom prst="rect">
            <a:avLst/>
          </a:prstGeom>
          <a:noFill/>
          <a:ln w="9525">
            <a:noFill/>
            <a:miter lim="800000"/>
            <a:headEnd/>
            <a:tailEnd/>
          </a:ln>
        </p:spPr>
        <p:txBody>
          <a:bodyPr wrap="square">
            <a:spAutoFit/>
          </a:bodyPr>
          <a:lstStyle/>
          <a:p>
            <a:pPr algn="just"/>
            <a:r>
              <a:rPr lang="en-US" sz="2800" b="1" dirty="0">
                <a:latin typeface="Calibri" pitchFamily="34" charset="0"/>
              </a:rPr>
              <a:t>.. </a:t>
            </a:r>
            <a:r>
              <a:rPr lang="en-US" sz="2800" dirty="0">
                <a:latin typeface="Calibri" pitchFamily="34" charset="0"/>
              </a:rPr>
              <a:t>Not all calcium consumed is actually absorbed in the gut. Humans absorb about 30% </a:t>
            </a:r>
            <a:r>
              <a:rPr lang="en-US" sz="2800" dirty="0" smtClean="0">
                <a:latin typeface="Calibri" pitchFamily="34" charset="0"/>
              </a:rPr>
              <a:t>to 35% of </a:t>
            </a:r>
            <a:r>
              <a:rPr lang="en-US" sz="2800" dirty="0">
                <a:latin typeface="Calibri" pitchFamily="34" charset="0"/>
              </a:rPr>
              <a:t>the calcium in foods, but this varies depending upon the type of food consumed . Net calcium absorption is as high as 60% in infants and young children, who need substantial amounts of the mineral to build bone . Absorption decreases to 15%–20% in adulthood (though it is increased during pregnancy) and continues to decrease as people age; compared with younger adults, recommended calcium intakes should be higher for females older than 50 years and for both males and females older than 70 years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a:xfrm>
            <a:off x="457200" y="274638"/>
            <a:ext cx="8229600" cy="1782762"/>
          </a:xfrm>
        </p:spPr>
        <p:txBody>
          <a:bodyPr/>
          <a:lstStyle/>
          <a:p>
            <a:pPr algn="just" eaLnBrk="1" hangingPunct="1"/>
            <a:r>
              <a:rPr lang="en-US" sz="3200" dirty="0" smtClean="0"/>
              <a:t>)</a:t>
            </a:r>
          </a:p>
        </p:txBody>
      </p:sp>
      <p:sp>
        <p:nvSpPr>
          <p:cNvPr id="9" name="Oval 8"/>
          <p:cNvSpPr/>
          <p:nvPr/>
        </p:nvSpPr>
        <p:spPr>
          <a:xfrm>
            <a:off x="2362200" y="1600200"/>
            <a:ext cx="4572000" cy="2286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75% of daily needs from milk and milk products</a:t>
            </a:r>
          </a:p>
          <a:p>
            <a:pPr algn="ctr">
              <a:defRPr/>
            </a:pPr>
            <a:r>
              <a:rPr lang="en-US" dirty="0"/>
              <a:t>Smaller amounts from vegetable sources</a:t>
            </a:r>
          </a:p>
          <a:p>
            <a:pPr algn="ctr">
              <a:defRPr/>
            </a:pPr>
            <a:endParaRPr lang="en-US" dirty="0"/>
          </a:p>
        </p:txBody>
      </p:sp>
      <p:sp>
        <p:nvSpPr>
          <p:cNvPr id="10" name="Oval 9"/>
          <p:cNvSpPr/>
          <p:nvPr/>
        </p:nvSpPr>
        <p:spPr>
          <a:xfrm>
            <a:off x="4724400" y="3962400"/>
            <a:ext cx="3657600" cy="2057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chemeClr val="bg1"/>
                </a:solidFill>
              </a:rPr>
              <a:t>Impede absorption:</a:t>
            </a:r>
          </a:p>
          <a:p>
            <a:pPr>
              <a:buFontTx/>
              <a:buChar char="•"/>
              <a:defRPr/>
            </a:pPr>
            <a:r>
              <a:rPr lang="en-US" dirty="0"/>
              <a:t>Low calcium phosphate </a:t>
            </a:r>
          </a:p>
          <a:p>
            <a:pPr>
              <a:defRPr/>
            </a:pPr>
            <a:r>
              <a:rPr lang="en-US" dirty="0"/>
              <a:t>ratio</a:t>
            </a:r>
          </a:p>
          <a:p>
            <a:pPr>
              <a:buFontTx/>
              <a:buChar char="•"/>
              <a:defRPr/>
            </a:pPr>
            <a:r>
              <a:rPr lang="en-US" dirty="0" err="1"/>
              <a:t>Phytate</a:t>
            </a:r>
            <a:r>
              <a:rPr lang="en-US" dirty="0"/>
              <a:t>, oxalate present</a:t>
            </a:r>
          </a:p>
          <a:p>
            <a:pPr>
              <a:buFontTx/>
              <a:buChar char="•"/>
              <a:defRPr/>
            </a:pPr>
            <a:r>
              <a:rPr lang="en-US" dirty="0"/>
              <a:t>Vitamin D deficiency</a:t>
            </a:r>
          </a:p>
        </p:txBody>
      </p:sp>
      <p:sp>
        <p:nvSpPr>
          <p:cNvPr id="11" name="Oval 10"/>
          <p:cNvSpPr/>
          <p:nvPr/>
        </p:nvSpPr>
        <p:spPr>
          <a:xfrm>
            <a:off x="381000" y="3810000"/>
            <a:ext cx="3581400" cy="2286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smtClean="0">
                <a:solidFill>
                  <a:schemeClr val="bg1"/>
                </a:solidFill>
              </a:rPr>
              <a:t>Favors </a:t>
            </a:r>
            <a:r>
              <a:rPr lang="en-US" dirty="0">
                <a:solidFill>
                  <a:schemeClr val="bg1"/>
                </a:solidFill>
              </a:rPr>
              <a:t>absorption</a:t>
            </a:r>
            <a:r>
              <a:rPr lang="en-US" dirty="0">
                <a:solidFill>
                  <a:srgbClr val="D60093"/>
                </a:solidFill>
              </a:rPr>
              <a:t>:</a:t>
            </a:r>
          </a:p>
          <a:p>
            <a:pPr>
              <a:buFontTx/>
              <a:buChar char="•"/>
              <a:defRPr/>
            </a:pPr>
            <a:r>
              <a:rPr lang="en-US" dirty="0"/>
              <a:t>Infancy, adolescence, </a:t>
            </a:r>
          </a:p>
          <a:p>
            <a:pPr>
              <a:defRPr/>
            </a:pPr>
            <a:r>
              <a:rPr lang="en-US" dirty="0"/>
              <a:t>pregnancy</a:t>
            </a:r>
          </a:p>
          <a:p>
            <a:pPr>
              <a:buFontTx/>
              <a:buChar char="•"/>
              <a:defRPr/>
            </a:pPr>
            <a:r>
              <a:rPr lang="en-US" dirty="0"/>
              <a:t>High calcium phosphate </a:t>
            </a:r>
          </a:p>
          <a:p>
            <a:pPr>
              <a:defRPr/>
            </a:pPr>
            <a:r>
              <a:rPr lang="en-US" dirty="0"/>
              <a:t>ratio (breast </a:t>
            </a:r>
            <a:r>
              <a:rPr lang="en-US" dirty="0" err="1"/>
              <a:t>vs</a:t>
            </a:r>
            <a:r>
              <a:rPr lang="en-US" dirty="0"/>
              <a:t> cow milk)</a:t>
            </a:r>
          </a:p>
        </p:txBody>
      </p:sp>
      <p:sp>
        <p:nvSpPr>
          <p:cNvPr id="7" name="Title 1"/>
          <p:cNvSpPr txBox="1">
            <a:spLocks/>
          </p:cNvSpPr>
          <p:nvPr/>
        </p:nvSpPr>
        <p:spPr>
          <a:xfrm>
            <a:off x="1676400" y="3810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fontScale="70000" lnSpcReduction="20000"/>
          </a:bodyPr>
          <a:lstStyle/>
          <a:p>
            <a:pPr algn="ctr">
              <a:defRPr/>
            </a:pPr>
            <a:r>
              <a:rPr lang="en-US" sz="3600" dirty="0"/>
              <a:t>Absorption of dietary calcium = 35% of intake</a:t>
            </a:r>
            <a:br>
              <a:rPr lang="en-US" sz="3600" dirty="0"/>
            </a:br>
            <a:r>
              <a:rPr lang="en-US" sz="3600" dirty="0"/>
              <a:t>(higher at low intakes, lower at high intakes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
          <p:cNvSpPr>
            <a:spLocks noChangeArrowheads="1"/>
          </p:cNvSpPr>
          <p:nvPr/>
        </p:nvSpPr>
        <p:spPr bwMode="auto">
          <a:xfrm>
            <a:off x="228600" y="2057400"/>
            <a:ext cx="8610600" cy="3539430"/>
          </a:xfrm>
          <a:prstGeom prst="rect">
            <a:avLst/>
          </a:prstGeom>
          <a:noFill/>
          <a:ln w="9525">
            <a:noFill/>
            <a:miter lim="800000"/>
            <a:headEnd/>
            <a:tailEnd/>
          </a:ln>
        </p:spPr>
        <p:txBody>
          <a:bodyPr wrap="square" anchor="ctr">
            <a:spAutoFit/>
          </a:bodyPr>
          <a:lstStyle/>
          <a:p>
            <a:pPr algn="just"/>
            <a:r>
              <a:rPr lang="en-US" sz="2800" b="1" dirty="0" smtClean="0">
                <a:latin typeface="Calibri" pitchFamily="34" charset="0"/>
                <a:cs typeface="Times New Roman" pitchFamily="18" charset="0"/>
              </a:rPr>
              <a:t>Many  </a:t>
            </a:r>
            <a:r>
              <a:rPr lang="en-US" sz="2800" b="1" dirty="0">
                <a:latin typeface="Calibri" pitchFamily="34" charset="0"/>
                <a:cs typeface="Times New Roman" pitchFamily="18" charset="0"/>
              </a:rPr>
              <a:t>factors influence calcium absorption, among them lifestyle, exercise, dietary intake, and pH balance of the gastrointestinal tract. </a:t>
            </a:r>
            <a:endParaRPr lang="en-US" sz="2800" b="1" dirty="0" smtClean="0">
              <a:latin typeface="Calibri" pitchFamily="34" charset="0"/>
              <a:cs typeface="Times New Roman" pitchFamily="18" charset="0"/>
            </a:endParaRPr>
          </a:p>
          <a:p>
            <a:pPr algn="just"/>
            <a:r>
              <a:rPr lang="en-US" sz="2800" b="1" dirty="0" smtClean="0">
                <a:latin typeface="Calibri" pitchFamily="34" charset="0"/>
                <a:cs typeface="Times New Roman" pitchFamily="18" charset="0"/>
              </a:rPr>
              <a:t>Effective </a:t>
            </a:r>
            <a:r>
              <a:rPr lang="en-US" sz="2800" b="1" dirty="0">
                <a:latin typeface="Calibri" pitchFamily="34" charset="0"/>
                <a:cs typeface="Times New Roman" pitchFamily="18" charset="0"/>
              </a:rPr>
              <a:t>calcium absorption begins in the stomach. If the stomach produces too little stomach acid (hydrochloric acid), calcium remains insoluble and cannot be ionized, which is necessary for it to be assimilated in the intestines.</a:t>
            </a:r>
            <a:endParaRPr lang="en-US" sz="2800" dirty="0">
              <a:latin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ChangeArrowheads="1"/>
          </p:cNvSpPr>
          <p:nvPr/>
        </p:nvSpPr>
        <p:spPr bwMode="auto">
          <a:xfrm>
            <a:off x="457200" y="2209800"/>
            <a:ext cx="8458200" cy="2677656"/>
          </a:xfrm>
          <a:prstGeom prst="rect">
            <a:avLst/>
          </a:prstGeom>
          <a:noFill/>
          <a:ln w="9525">
            <a:noFill/>
            <a:miter lim="800000"/>
            <a:headEnd/>
            <a:tailEnd/>
          </a:ln>
        </p:spPr>
        <p:txBody>
          <a:bodyPr wrap="square" anchor="ctr">
            <a:spAutoFit/>
          </a:bodyPr>
          <a:lstStyle/>
          <a:p>
            <a:pPr algn="just"/>
            <a:r>
              <a:rPr lang="en-US" sz="2400" b="1" dirty="0">
                <a:cs typeface="Times New Roman" pitchFamily="18" charset="0"/>
              </a:rPr>
              <a:t>The proper level of hydrochloric acid in the stomach is so important that its lack in the digestive process can account for as much as 80 percent loss of available calcium absorption. Studies show stomach acid secretion decreases with age, and, "up to 40 percent of post-menopausal women may be severely deficient in this natural stomach acid."</a:t>
            </a:r>
            <a:endParaRPr lang="en-US" sz="2400" dirty="0">
              <a:cs typeface="Times New Roman" pitchFamily="18" charset="0"/>
            </a:endParaRPr>
          </a:p>
        </p:txBody>
      </p:sp>
      <p:sp>
        <p:nvSpPr>
          <p:cNvPr id="5" name="Title 1"/>
          <p:cNvSpPr txBox="1">
            <a:spLocks/>
          </p:cNvSpPr>
          <p:nvPr/>
        </p:nvSpPr>
        <p:spPr>
          <a:xfrm>
            <a:off x="16764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dirty="0"/>
              <a:t>HCL in Stomach</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
          <p:cNvSpPr>
            <a:spLocks noChangeArrowheads="1"/>
          </p:cNvSpPr>
          <p:nvPr/>
        </p:nvSpPr>
        <p:spPr bwMode="auto">
          <a:xfrm>
            <a:off x="381000" y="2362200"/>
            <a:ext cx="4495800" cy="3416320"/>
          </a:xfrm>
          <a:prstGeom prst="rect">
            <a:avLst/>
          </a:prstGeom>
          <a:noFill/>
          <a:ln w="9525">
            <a:noFill/>
            <a:miter lim="800000"/>
            <a:headEnd/>
            <a:tailEnd/>
          </a:ln>
        </p:spPr>
        <p:txBody>
          <a:bodyPr wrap="square" anchor="ctr">
            <a:spAutoFit/>
          </a:bodyPr>
          <a:lstStyle/>
          <a:p>
            <a:pPr algn="just"/>
            <a:r>
              <a:rPr lang="en-US" sz="2400" b="1" dirty="0" smtClean="0">
                <a:cs typeface="Times New Roman" pitchFamily="18" charset="0"/>
              </a:rPr>
              <a:t>Factors leading to reduced stomach acid include a diet of over-cooked, over-processed, lifeless foods which no longer contain naturally occurring enzyme activity, as well as the excess consumption of antacid medications. </a:t>
            </a:r>
            <a:endParaRPr lang="en-US" sz="2400" dirty="0">
              <a:cs typeface="Times New Roman" pitchFamily="18" charset="0"/>
            </a:endParaRPr>
          </a:p>
        </p:txBody>
      </p:sp>
      <p:pic>
        <p:nvPicPr>
          <p:cNvPr id="29700" name="Picture 3" descr="stomch.jpg"/>
          <p:cNvPicPr>
            <a:picLocks noChangeAspect="1"/>
          </p:cNvPicPr>
          <p:nvPr/>
        </p:nvPicPr>
        <p:blipFill>
          <a:blip r:embed="rId3"/>
          <a:srcRect/>
          <a:stretch>
            <a:fillRect/>
          </a:stretch>
        </p:blipFill>
        <p:spPr bwMode="auto">
          <a:xfrm>
            <a:off x="4953000" y="1676400"/>
            <a:ext cx="3962400" cy="48768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
          <p:cNvSpPr>
            <a:spLocks noChangeArrowheads="1"/>
          </p:cNvSpPr>
          <p:nvPr/>
        </p:nvSpPr>
        <p:spPr bwMode="auto">
          <a:xfrm>
            <a:off x="0" y="2057400"/>
            <a:ext cx="8763000" cy="3970221"/>
          </a:xfrm>
          <a:prstGeom prst="rect">
            <a:avLst/>
          </a:prstGeom>
          <a:noFill/>
          <a:ln w="9525">
            <a:noFill/>
            <a:miter lim="800000"/>
            <a:headEnd/>
            <a:tailEnd/>
          </a:ln>
        </p:spPr>
        <p:txBody>
          <a:bodyPr wrap="square" lIns="457056" tIns="152352" rIns="0" bIns="152352" anchor="ctr">
            <a:spAutoFit/>
          </a:bodyPr>
          <a:lstStyle/>
          <a:p>
            <a:pPr algn="just">
              <a:buFontTx/>
              <a:buChar char="•"/>
            </a:pPr>
            <a:r>
              <a:rPr lang="en-US" sz="2400" b="1" dirty="0"/>
              <a:t>Poor intestinal  health  such as   </a:t>
            </a:r>
            <a:r>
              <a:rPr lang="en-US" sz="2400" b="1" dirty="0" err="1" smtClean="0"/>
              <a:t>Crohn's</a:t>
            </a:r>
            <a:r>
              <a:rPr lang="en-US" sz="2400" b="1" dirty="0" smtClean="0"/>
              <a:t> </a:t>
            </a:r>
            <a:r>
              <a:rPr lang="en-US" sz="2400" b="1" dirty="0"/>
              <a:t>disease, </a:t>
            </a:r>
            <a:r>
              <a:rPr lang="en-US" sz="2400" b="1" dirty="0" smtClean="0"/>
              <a:t>Irritable </a:t>
            </a:r>
            <a:r>
              <a:rPr lang="en-US" sz="2400" b="1" dirty="0"/>
              <a:t>bowel syndrome and </a:t>
            </a:r>
            <a:r>
              <a:rPr lang="en-US" sz="2400" b="1" dirty="0" smtClean="0"/>
              <a:t>Ulcerative </a:t>
            </a:r>
            <a:r>
              <a:rPr lang="en-US" sz="2400" b="1" dirty="0"/>
              <a:t>colitis experience</a:t>
            </a:r>
            <a:r>
              <a:rPr lang="en-US" sz="2400" b="1" dirty="0" smtClean="0"/>
              <a:t>.</a:t>
            </a:r>
            <a:endParaRPr lang="en-US" sz="2400" b="1" dirty="0"/>
          </a:p>
          <a:p>
            <a:pPr algn="just">
              <a:buFontTx/>
              <a:buChar char="•"/>
            </a:pPr>
            <a:endParaRPr lang="en-US" sz="2400" b="1" dirty="0"/>
          </a:p>
          <a:p>
            <a:pPr algn="just"/>
            <a:r>
              <a:rPr lang="en-US" sz="2400" b="1" dirty="0">
                <a:latin typeface="Calibri" pitchFamily="34" charset="0"/>
              </a:rPr>
              <a:t>Mineral imbalance with </a:t>
            </a:r>
            <a:r>
              <a:rPr lang="en-US" sz="2800" b="1" dirty="0">
                <a:latin typeface="Calibri" pitchFamily="34" charset="0"/>
              </a:rPr>
              <a:t>phosphorus</a:t>
            </a:r>
            <a:r>
              <a:rPr lang="en-US" sz="2400" b="1" dirty="0">
                <a:latin typeface="Calibri" pitchFamily="34" charset="0"/>
              </a:rPr>
              <a:t> </a:t>
            </a:r>
            <a:r>
              <a:rPr lang="en-US" sz="2400" b="1" dirty="0" smtClean="0">
                <a:latin typeface="Calibri" pitchFamily="34" charset="0"/>
              </a:rPr>
              <a:t> </a:t>
            </a:r>
            <a:r>
              <a:rPr lang="en-US" sz="2400" b="1" dirty="0">
                <a:latin typeface="Calibri" pitchFamily="34" charset="0"/>
              </a:rPr>
              <a:t>might be caused by an over  consumption of high phosphorus foods like meats, processed snack foods .Excessive phosphorus intake as </a:t>
            </a:r>
            <a:r>
              <a:rPr lang="en-US" sz="2400" b="1" dirty="0" smtClean="0">
                <a:latin typeface="Calibri" pitchFamily="34" charset="0"/>
              </a:rPr>
              <a:t>phosphate </a:t>
            </a:r>
            <a:r>
              <a:rPr lang="en-US" sz="2400" b="1" dirty="0" smtClean="0">
                <a:latin typeface="Calibri" pitchFamily="34" charset="0"/>
                <a:cs typeface="Times New Roman" pitchFamily="18" charset="0"/>
              </a:rPr>
              <a:t>Can </a:t>
            </a:r>
            <a:r>
              <a:rPr lang="en-US" sz="2400" b="1" dirty="0">
                <a:latin typeface="Calibri" pitchFamily="34" charset="0"/>
                <a:cs typeface="Times New Roman" pitchFamily="18" charset="0"/>
              </a:rPr>
              <a:t>greatly impaired the Ca :P level .Specially when Ca intake is low.</a:t>
            </a:r>
            <a:endParaRPr lang="en-US" sz="1400" b="1" dirty="0">
              <a:latin typeface="Calibri" pitchFamily="34" charset="0"/>
              <a:cs typeface="Times New Roman" pitchFamily="18" charset="0"/>
            </a:endParaRPr>
          </a:p>
          <a:p>
            <a:pPr eaLnBrk="0" hangingPunct="0"/>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
          <p:cNvSpPr>
            <a:spLocks noChangeArrowheads="1"/>
          </p:cNvSpPr>
          <p:nvPr/>
        </p:nvSpPr>
        <p:spPr bwMode="auto">
          <a:xfrm>
            <a:off x="0" y="0"/>
            <a:ext cx="5638800" cy="6401656"/>
          </a:xfrm>
          <a:prstGeom prst="rect">
            <a:avLst/>
          </a:prstGeom>
          <a:noFill/>
          <a:ln w="9525">
            <a:noFill/>
            <a:miter lim="800000"/>
            <a:headEnd/>
            <a:tailEnd/>
          </a:ln>
        </p:spPr>
        <p:txBody>
          <a:bodyPr wrap="square" lIns="457056" tIns="152352" rIns="0" bIns="152352" anchor="ctr">
            <a:spAutoFit/>
          </a:bodyPr>
          <a:lstStyle/>
          <a:p>
            <a:pPr algn="just">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400" b="1" dirty="0"/>
              <a:t>Caffeine, which can bind with calcium and through its natural diuretic action, increase the excretion of calcium.</a:t>
            </a:r>
          </a:p>
          <a:p>
            <a:pPr algn="just">
              <a:buFontTx/>
              <a:buChar cha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400" b="1" dirty="0"/>
              <a:t> 1 cup of regular coffee for example causes a loss of only 2-3 mg. of calcium . Moderate caffeine consumption 1 cup </a:t>
            </a:r>
            <a:r>
              <a:rPr lang="en-US" sz="2400" b="1" dirty="0">
                <a:latin typeface="Calibri" pitchFamily="34" charset="0"/>
                <a:cs typeface="Times New Roman" pitchFamily="18" charset="0"/>
              </a:rPr>
              <a:t>Coffee or 2 cup tea/day in young women has no negative effects on bone ,but more than that can modestly increase calcium excretion and reduce absorption.</a:t>
            </a:r>
            <a:r>
              <a:rPr lang="en-US" sz="2400" b="1" dirty="0">
                <a:latin typeface="Calibri" pitchFamily="34" charset="0"/>
                <a:ea typeface="Times New Roman" pitchFamily="18" charset="0"/>
                <a:cs typeface="Tahoma" pitchFamily="34" charset="0"/>
              </a:rPr>
              <a:t> Coffee reduces </a:t>
            </a:r>
            <a:r>
              <a:rPr lang="en-US" sz="2400" b="1" dirty="0" err="1">
                <a:latin typeface="Calibri" pitchFamily="34" charset="0"/>
                <a:ea typeface="Times New Roman" pitchFamily="18" charset="0"/>
                <a:cs typeface="Tahoma" pitchFamily="34" charset="0"/>
              </a:rPr>
              <a:t>inositol</a:t>
            </a:r>
            <a:r>
              <a:rPr lang="en-US" sz="2400" b="1" dirty="0">
                <a:latin typeface="Calibri" pitchFamily="34" charset="0"/>
                <a:ea typeface="Times New Roman" pitchFamily="18" charset="0"/>
                <a:cs typeface="Tahoma" pitchFamily="34" charset="0"/>
              </a:rPr>
              <a:t> levels in the blood. </a:t>
            </a:r>
            <a:r>
              <a:rPr lang="en-US" sz="2400" b="1" dirty="0" err="1">
                <a:latin typeface="Calibri" pitchFamily="34" charset="0"/>
                <a:ea typeface="Times New Roman" pitchFamily="18" charset="0"/>
                <a:cs typeface="Tahoma" pitchFamily="34" charset="0"/>
              </a:rPr>
              <a:t>Inositol</a:t>
            </a:r>
            <a:r>
              <a:rPr lang="en-US" sz="2400" b="1" dirty="0">
                <a:latin typeface="Calibri" pitchFamily="34" charset="0"/>
                <a:ea typeface="Times New Roman" pitchFamily="18" charset="0"/>
                <a:cs typeface="Tahoma" pitchFamily="34" charset="0"/>
              </a:rPr>
              <a:t> is a regulating factor in calcium metabolism. It inhibits formation of the cells (</a:t>
            </a:r>
            <a:r>
              <a:rPr lang="en-US" sz="2400" b="1" dirty="0" err="1">
                <a:latin typeface="Calibri" pitchFamily="34" charset="0"/>
                <a:ea typeface="Times New Roman" pitchFamily="18" charset="0"/>
                <a:cs typeface="Tahoma" pitchFamily="34" charset="0"/>
              </a:rPr>
              <a:t>osteoclasts</a:t>
            </a:r>
            <a:r>
              <a:rPr lang="en-US" sz="2400" b="1" dirty="0">
                <a:latin typeface="Calibri" pitchFamily="34" charset="0"/>
                <a:ea typeface="Times New Roman" pitchFamily="18" charset="0"/>
                <a:cs typeface="Tahoma" pitchFamily="34" charset="0"/>
              </a:rPr>
              <a:t>) that draw calcium from the bones into the bloodstream .</a:t>
            </a:r>
            <a:endParaRPr lang="en-US" sz="2400" b="1" dirty="0">
              <a:latin typeface="Calibri" pitchFamily="34" charset="0"/>
            </a:endParaRPr>
          </a:p>
        </p:txBody>
      </p:sp>
      <p:pic>
        <p:nvPicPr>
          <p:cNvPr id="4" name="Picture 2" descr="coffee.jpg"/>
          <p:cNvPicPr>
            <a:picLocks noChangeAspect="1"/>
          </p:cNvPicPr>
          <p:nvPr/>
        </p:nvPicPr>
        <p:blipFill>
          <a:blip r:embed="rId3"/>
          <a:srcRect/>
          <a:stretch>
            <a:fillRect/>
          </a:stretch>
        </p:blipFill>
        <p:spPr bwMode="auto">
          <a:xfrm>
            <a:off x="5810907" y="268014"/>
            <a:ext cx="3238500" cy="5562600"/>
          </a:xfrm>
          <a:prstGeom prst="rect">
            <a:avLst/>
          </a:prstGeom>
          <a:noFill/>
          <a:ln w="9525">
            <a:noFill/>
            <a:miter lim="800000"/>
            <a:headEnd/>
            <a:tailEnd/>
          </a:ln>
          <a:effectLst>
            <a:outerShdw blurRad="44450" dist="27940" dir="5400000" algn="ctr">
              <a:srgbClr val="000000">
                <a:alpha val="32000"/>
              </a:srgbClr>
            </a:outerShdw>
          </a:effectLst>
          <a:scene3d>
            <a:camera prst="perspectiveFront"/>
            <a:lightRig rig="balanced" dir="t">
              <a:rot lat="0" lon="0" rev="8700000"/>
            </a:lightRig>
          </a:scene3d>
          <a:sp3d>
            <a:bevelT w="190500" h="38100"/>
          </a:sp3d>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905000"/>
            <a:ext cx="4343400" cy="4431983"/>
          </a:xfrm>
          <a:prstGeom prst="rect">
            <a:avLst/>
          </a:prstGeom>
        </p:spPr>
        <p:txBody>
          <a:bodyPr wrap="square">
            <a:spAutoFit/>
          </a:bodyPr>
          <a:lstStyle/>
          <a:p>
            <a:pPr algn="just" eaLnBrk="1" fontAlgn="auto" hangingPunct="1">
              <a:spcAft>
                <a:spcPts val="0"/>
              </a:spcAft>
              <a:buFont typeface="Arial" pitchFamily="34" charset="0"/>
              <a:buChar char="•"/>
              <a:defRPr/>
            </a:pPr>
            <a:r>
              <a:rPr lang="en-US" sz="2400" dirty="0" smtClean="0"/>
              <a:t>Peak </a:t>
            </a:r>
            <a:r>
              <a:rPr lang="en-US" sz="2400" dirty="0"/>
              <a:t>Bone Mass is reached by 30 years of age or soon thereafter.  At this time bone tries to deposit Calcium as much as possible.  During pregnancy due to excessive demand </a:t>
            </a:r>
            <a:r>
              <a:rPr lang="en-US" sz="2400" dirty="0" smtClean="0"/>
              <a:t>it is </a:t>
            </a:r>
            <a:r>
              <a:rPr lang="en-US" sz="2400" dirty="0"/>
              <a:t>difficult to retain Ca into the bone.  From </a:t>
            </a:r>
            <a:r>
              <a:rPr lang="en-US" sz="2400" dirty="0" smtClean="0"/>
              <a:t>here</a:t>
            </a:r>
            <a:r>
              <a:rPr lang="en-US" sz="2400" dirty="0"/>
              <a:t>, if Ca supply is not sufficient problem arises and it may leads to Low Bone Mass.</a:t>
            </a:r>
          </a:p>
          <a:p>
            <a:pPr eaLnBrk="1" fontAlgn="auto" hangingPunct="1">
              <a:spcAft>
                <a:spcPts val="0"/>
              </a:spcAft>
              <a:buFont typeface="Arial" pitchFamily="34" charset="0"/>
              <a:buChar char="•"/>
              <a:defRPr/>
            </a:pPr>
            <a:r>
              <a:rPr lang="en-US" dirty="0"/>
              <a:t> </a:t>
            </a:r>
          </a:p>
        </p:txBody>
      </p:sp>
      <p:pic>
        <p:nvPicPr>
          <p:cNvPr id="4" name="Picture 3" descr="PEAK BONE MINREL 1.jpg"/>
          <p:cNvPicPr>
            <a:picLocks noChangeAspect="1"/>
          </p:cNvPicPr>
          <p:nvPr/>
        </p:nvPicPr>
        <p:blipFill>
          <a:blip r:embed="rId3"/>
          <a:stretch>
            <a:fillRect/>
          </a:stretch>
        </p:blipFill>
        <p:spPr>
          <a:xfrm>
            <a:off x="4267200" y="1143000"/>
            <a:ext cx="4876800" cy="5562600"/>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1"/>
          <p:cNvSpPr>
            <a:spLocks noChangeArrowheads="1"/>
          </p:cNvSpPr>
          <p:nvPr/>
        </p:nvSpPr>
        <p:spPr bwMode="auto">
          <a:xfrm>
            <a:off x="0" y="2286000"/>
            <a:ext cx="8839200" cy="3908665"/>
          </a:xfrm>
          <a:prstGeom prst="rect">
            <a:avLst/>
          </a:prstGeom>
          <a:noFill/>
          <a:ln w="9525">
            <a:noFill/>
            <a:miter lim="800000"/>
            <a:headEnd/>
            <a:tailEnd/>
          </a:ln>
        </p:spPr>
        <p:txBody>
          <a:bodyPr wrap="square" lIns="457056" tIns="152352" rIns="0" bIns="152352" anchor="ctr">
            <a:spAutoFit/>
          </a:bodyPr>
          <a:lstStyle/>
          <a:p>
            <a:pPr algn="just">
              <a:buFontTx/>
              <a:buChar char="•"/>
            </a:pPr>
            <a:r>
              <a:rPr lang="en-US" sz="2400" dirty="0"/>
              <a:t> </a:t>
            </a:r>
            <a:r>
              <a:rPr lang="en-US" sz="2400" dirty="0" smtClean="0"/>
              <a:t>It is required </a:t>
            </a:r>
            <a:r>
              <a:rPr lang="en-US" sz="2400" dirty="0"/>
              <a:t>for intestinal calcium absorption, reduced vitamin D levels are common in elderly individuals, especially women. Factors that can affect vitamin D levels include reduced exposure to sunlight, decreased dietary intake and absorption problems. Supplementation of vitamin D daily, as part of a full spectrum formula, should be adequate for most people. An excess of this vitamin has not shown an increased benefit. The body's use of vitamin D is enhanced in the presence of magnesium and boron.</a:t>
            </a:r>
            <a:endParaRPr lang="en-US" sz="2400" b="1" dirty="0">
              <a:latin typeface="Calibri" pitchFamily="34" charset="0"/>
              <a:cs typeface="Times New Roman" pitchFamily="18" charset="0"/>
            </a:endParaRPr>
          </a:p>
          <a:p>
            <a:pPr algn="just" eaLnBrk="0" hangingPunct="0"/>
            <a:endParaRPr lang="en-US" dirty="0"/>
          </a:p>
        </p:txBody>
      </p:sp>
      <p:sp>
        <p:nvSpPr>
          <p:cNvPr id="5" name="Title 1"/>
          <p:cNvSpPr txBox="1">
            <a:spLocks/>
          </p:cNvSpPr>
          <p:nvPr/>
        </p:nvSpPr>
        <p:spPr>
          <a:xfrm>
            <a:off x="17526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dirty="0"/>
              <a:t>Vitamin D</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noChangeArrowheads="1"/>
          </p:cNvPicPr>
          <p:nvPr/>
        </p:nvPicPr>
        <p:blipFill>
          <a:blip r:embed="rId2"/>
          <a:srcRect/>
          <a:stretch>
            <a:fillRect/>
          </a:stretch>
        </p:blipFill>
        <p:spPr bwMode="auto">
          <a:xfrm>
            <a:off x="0" y="-152400"/>
            <a:ext cx="9144000" cy="70104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
          <p:cNvSpPr>
            <a:spLocks noChangeArrowheads="1"/>
          </p:cNvSpPr>
          <p:nvPr/>
        </p:nvSpPr>
        <p:spPr bwMode="auto">
          <a:xfrm>
            <a:off x="609600" y="1676400"/>
            <a:ext cx="8382000" cy="4647426"/>
          </a:xfrm>
          <a:prstGeom prst="rect">
            <a:avLst/>
          </a:prstGeom>
          <a:noFill/>
          <a:ln w="9525">
            <a:noFill/>
            <a:miter lim="800000"/>
            <a:headEnd/>
            <a:tailEnd/>
          </a:ln>
        </p:spPr>
        <p:txBody>
          <a:bodyPr wrap="square" anchor="ctr">
            <a:spAutoFit/>
          </a:bodyPr>
          <a:lstStyle/>
          <a:p>
            <a:endParaRPr lang="en-US" sz="1600" dirty="0">
              <a:latin typeface="Tahoma" pitchFamily="34" charset="0"/>
              <a:ea typeface="Times New Roman" pitchFamily="18" charset="0"/>
              <a:cs typeface="Tahoma" pitchFamily="34" charset="0"/>
            </a:endParaRPr>
          </a:p>
          <a:p>
            <a:pPr algn="just" eaLnBrk="0" hangingPunct="0"/>
            <a:r>
              <a:rPr lang="en-US" sz="2000" b="1" dirty="0">
                <a:ea typeface="Times New Roman" pitchFamily="18" charset="0"/>
                <a:cs typeface="Tahoma" pitchFamily="34" charset="0"/>
              </a:rPr>
              <a:t> "A lack of estrogen in post-menopausal women prevents the absorption and utilization of calcium and is the single most important factor in the development of osteoporosis in older women.“  </a:t>
            </a:r>
            <a:endParaRPr lang="en-US" sz="2000" dirty="0">
              <a:latin typeface="Tahoma" pitchFamily="34" charset="0"/>
              <a:ea typeface="Times New Roman" pitchFamily="18" charset="0"/>
              <a:cs typeface="Tahoma" pitchFamily="34" charset="0"/>
            </a:endParaRPr>
          </a:p>
          <a:p>
            <a:pPr algn="just" eaLnBrk="0" hangingPunct="0"/>
            <a:r>
              <a:rPr lang="en-US" sz="2000" b="1" dirty="0">
                <a:cs typeface="Times New Roman" pitchFamily="18" charset="0"/>
              </a:rPr>
              <a:t>Although ERT can reduce the risk of osteoporosis if taken within three to five years after menopause, taking it also entails increased risk for some kinds of cancer, heart disease and gall bladder disease. Less serious side effects of imbalanced ERT therapy can include enlarged and tender breasts, nausea, skin discoloration, water retention, weight gain, headaches, and digestive problems .</a:t>
            </a:r>
          </a:p>
          <a:p>
            <a:pPr algn="just" eaLnBrk="0" hangingPunct="0"/>
            <a:r>
              <a:rPr lang="en-US" sz="2000" b="1" dirty="0"/>
              <a:t>While estrogen if administered properly ,can prevent further bone depletion, it does not replace bone that has already been lost .The only way to regain the bone los is through proper nutritional support with aggressive dietary supplementation.</a:t>
            </a:r>
            <a:endParaRPr lang="en-US" sz="2000" dirty="0"/>
          </a:p>
        </p:txBody>
      </p:sp>
      <p:sp>
        <p:nvSpPr>
          <p:cNvPr id="5" name="Title 1"/>
          <p:cNvSpPr txBox="1">
            <a:spLocks/>
          </p:cNvSpPr>
          <p:nvPr/>
        </p:nvSpPr>
        <p:spPr>
          <a:xfrm>
            <a:off x="16002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dirty="0"/>
              <a:t>ROLE OF ESTROGEN-</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0" y="0"/>
            <a:ext cx="4724400" cy="6586322"/>
          </a:xfrm>
          <a:prstGeom prst="rect">
            <a:avLst/>
          </a:prstGeom>
          <a:noFill/>
          <a:ln w="9525">
            <a:noFill/>
            <a:miter lim="800000"/>
            <a:headEnd/>
            <a:tailEnd/>
          </a:ln>
        </p:spPr>
        <p:txBody>
          <a:bodyPr wrap="square" lIns="457056" tIns="152352" rIns="0" bIns="152352" anchor="ctr">
            <a:spAutoFit/>
          </a:bodyPr>
          <a:lstStyle/>
          <a:p>
            <a:pPr algn="just" eaLnBrk="0" hangingPunct="0">
              <a:buFontTx/>
              <a:buChar char="•"/>
            </a:pPr>
            <a:r>
              <a:rPr lang="en-US" sz="2400" u="sng" dirty="0" smtClean="0"/>
              <a:t>Magnesium</a:t>
            </a:r>
            <a:r>
              <a:rPr lang="en-US" sz="2400" dirty="0" smtClean="0"/>
              <a:t>: Is responsible for many biochemical processes within the bone. Magnesium is essential for the conversion of vitamin D to its biologically active form. </a:t>
            </a:r>
          </a:p>
          <a:p>
            <a:pPr algn="just" eaLnBrk="0" hangingPunct="0">
              <a:buFontTx/>
              <a:buChar char="•"/>
            </a:pPr>
            <a:r>
              <a:rPr lang="en-US" sz="2400" u="sng" dirty="0" smtClean="0"/>
              <a:t>Manganese</a:t>
            </a:r>
            <a:r>
              <a:rPr lang="en-US" sz="2400" dirty="0"/>
              <a:t>: This trace mineral is essential for the mineralization of the bones as well as the production of cartilage and connective tissues. The best source of manganese in the diet is from grains but as much as 75 percent of all manganese is lost in the refining of wheat to white flour</a:t>
            </a:r>
            <a:r>
              <a:rPr lang="en-US" sz="2400" dirty="0" smtClean="0"/>
              <a:t>.</a:t>
            </a:r>
            <a:endParaRPr lang="en-US" sz="2400" dirty="0"/>
          </a:p>
        </p:txBody>
      </p:sp>
      <p:pic>
        <p:nvPicPr>
          <p:cNvPr id="36867" name="Picture 3" descr="magngnese"/>
          <p:cNvPicPr>
            <a:picLocks noChangeAspect="1"/>
          </p:cNvPicPr>
          <p:nvPr/>
        </p:nvPicPr>
        <p:blipFill>
          <a:blip r:embed="rId3"/>
          <a:srcRect/>
          <a:stretch>
            <a:fillRect/>
          </a:stretch>
        </p:blipFill>
        <p:spPr bwMode="auto">
          <a:xfrm>
            <a:off x="4953000" y="1428750"/>
            <a:ext cx="3810000" cy="32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057400"/>
            <a:ext cx="8839200" cy="4401205"/>
          </a:xfrm>
          <a:prstGeom prst="rect">
            <a:avLst/>
          </a:prstGeom>
        </p:spPr>
        <p:txBody>
          <a:bodyPr wrap="square">
            <a:spAutoFit/>
          </a:bodyPr>
          <a:lstStyle/>
          <a:p>
            <a:pPr algn="just" eaLnBrk="0" hangingPunct="0">
              <a:buFontTx/>
              <a:buChar char="•"/>
            </a:pPr>
            <a:r>
              <a:rPr lang="en-US" sz="2800" u="sng" dirty="0" smtClean="0"/>
              <a:t>Zinc</a:t>
            </a:r>
            <a:r>
              <a:rPr lang="en-US" sz="2800" dirty="0" smtClean="0"/>
              <a:t>: This vital trace mineral is essential for normal bone formation and is involved in the biochemical activities of vitamin D. Dietary surveys consistently indicate that as many as 70 percent of all Americans consume less than two-thirds of the RDI for zinc.</a:t>
            </a:r>
            <a:endParaRPr lang="en-US" sz="2800" dirty="0">
              <a:latin typeface="Calibri" pitchFamily="34" charset="0"/>
              <a:cs typeface="Times New Roman" pitchFamily="18" charset="0"/>
            </a:endParaRPr>
          </a:p>
          <a:p>
            <a:pPr algn="just" eaLnBrk="0" hangingPunct="0">
              <a:buFontTx/>
              <a:buChar char="•"/>
            </a:pPr>
            <a:r>
              <a:rPr lang="en-US" sz="2800" u="sng" dirty="0" smtClean="0"/>
              <a:t>Boron</a:t>
            </a:r>
            <a:r>
              <a:rPr lang="en-US" sz="2800" dirty="0" smtClean="0"/>
              <a:t>: Small amounts of this trace element can greatly enhance the absorption of calcium via a positive effect upon the hormone levels of the body. It is estimated that 1 to 2 mg per day is adequate for this mineral.</a:t>
            </a:r>
            <a:endParaRPr lang="en-US" sz="2800" dirty="0">
              <a:latin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1"/>
          <p:cNvSpPr>
            <a:spLocks noChangeArrowheads="1"/>
          </p:cNvSpPr>
          <p:nvPr/>
        </p:nvSpPr>
        <p:spPr bwMode="auto">
          <a:xfrm>
            <a:off x="228600" y="2032001"/>
            <a:ext cx="8610600" cy="3785652"/>
          </a:xfrm>
          <a:prstGeom prst="rect">
            <a:avLst/>
          </a:prstGeom>
          <a:noFill/>
          <a:ln w="9525">
            <a:noFill/>
            <a:miter lim="800000"/>
            <a:headEnd/>
            <a:tailEnd/>
          </a:ln>
        </p:spPr>
        <p:txBody>
          <a:bodyPr wrap="square" anchor="ctr">
            <a:spAutoFit/>
          </a:bodyPr>
          <a:lstStyle/>
          <a:p>
            <a:pPr algn="just"/>
            <a:r>
              <a:rPr lang="en-US" sz="2400" dirty="0">
                <a:latin typeface="Tahoma" pitchFamily="34" charset="0"/>
                <a:ea typeface="Times New Roman" pitchFamily="18" charset="0"/>
                <a:cs typeface="Tahoma" pitchFamily="34" charset="0"/>
              </a:rPr>
              <a:t>Some studies show that diets that are high in protein, especially animal protein, do cause increased losses of calcium in the urine  and may even in-crease fracture risk . These effects of protein may be especially important in those with low calcium intakes . Other studies suggest that a higher protein intake is needed to promote calcium absorption , reduce the risk of fracture , and increase bone density . Until further evidence is available, vegans should strive to meet calcium recommendations and to have adequate, but not excessive, amounts of protein</a:t>
            </a:r>
            <a:r>
              <a:rPr lang="en-US" sz="2400" dirty="0" smtClean="0">
                <a:latin typeface="Tahoma" pitchFamily="34" charset="0"/>
                <a:ea typeface="Times New Roman" pitchFamily="18" charset="0"/>
                <a:cs typeface="Tahoma" pitchFamily="34" charset="0"/>
              </a:rPr>
              <a:t>.</a:t>
            </a:r>
            <a:endParaRPr lang="en-US" sz="2400" dirty="0">
              <a:ea typeface="Times New Roman" pitchFamily="18" charset="0"/>
              <a:cs typeface="Tahoma" pitchFamily="34" charset="0"/>
            </a:endParaRPr>
          </a:p>
        </p:txBody>
      </p:sp>
      <p:sp>
        <p:nvSpPr>
          <p:cNvPr id="5" name="Title 1"/>
          <p:cNvSpPr txBox="1">
            <a:spLocks/>
          </p:cNvSpPr>
          <p:nvPr/>
        </p:nvSpPr>
        <p:spPr>
          <a:xfrm>
            <a:off x="18288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dirty="0"/>
              <a:t>PROTEIN</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descr="http://bryanking.net/wp-content/uploads/2011/06/protein-diet-foods.jpg"/>
          <p:cNvPicPr>
            <a:picLocks noChangeAspect="1" noChangeArrowheads="1"/>
          </p:cNvPicPr>
          <p:nvPr/>
        </p:nvPicPr>
        <p:blipFill>
          <a:blip r:embed="rId3"/>
          <a:srcRect/>
          <a:stretch>
            <a:fillRect/>
          </a:stretch>
        </p:blipFill>
        <p:spPr bwMode="auto">
          <a:xfrm>
            <a:off x="0" y="95250"/>
            <a:ext cx="9144000" cy="6858000"/>
          </a:xfrm>
          <a:prstGeom prst="rect">
            <a:avLst/>
          </a:prstGeom>
          <a:noFill/>
          <a:ln w="9525">
            <a:noFill/>
            <a:miter lim="800000"/>
            <a:headEnd/>
            <a:tailEnd/>
          </a:ln>
          <a:effectLst>
            <a:outerShdw blurRad="63500" sx="102000" sy="102000" algn="ctr" rotWithShape="0">
              <a:prstClr val="black">
                <a:alpha val="40000"/>
              </a:prstClr>
            </a:outerShdw>
          </a:effectLst>
          <a:scene3d>
            <a:camera prst="obliqueTopLeft"/>
            <a:lightRig rig="chilly" dir="t"/>
          </a:scene3d>
          <a:sp3d contourW="44450" prstMaterial="softEdge">
            <a:bevelT w="63500" h="63500"/>
            <a:contourClr>
              <a:srgbClr val="FFFFFF"/>
            </a:contourClr>
          </a:sp3d>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ChangeArrowheads="1"/>
          </p:cNvSpPr>
          <p:nvPr/>
        </p:nvSpPr>
        <p:spPr bwMode="auto">
          <a:xfrm>
            <a:off x="228600" y="1447800"/>
            <a:ext cx="8382000" cy="5262979"/>
          </a:xfrm>
          <a:prstGeom prst="rect">
            <a:avLst/>
          </a:prstGeom>
          <a:noFill/>
          <a:ln w="9525">
            <a:noFill/>
            <a:miter lim="800000"/>
            <a:headEnd/>
            <a:tailEnd/>
          </a:ln>
        </p:spPr>
        <p:txBody>
          <a:bodyPr wrap="square">
            <a:spAutoFit/>
          </a:bodyPr>
          <a:lstStyle/>
          <a:p>
            <a:pPr algn="just"/>
            <a:r>
              <a:rPr lang="en-US" sz="2800" dirty="0">
                <a:latin typeface="Calibri" pitchFamily="34" charset="0"/>
              </a:rPr>
              <a:t> </a:t>
            </a:r>
            <a:r>
              <a:rPr lang="en-US" sz="2800" dirty="0" smtClean="0">
                <a:latin typeface="Calibri" pitchFamily="34" charset="0"/>
              </a:rPr>
              <a:t>They are found </a:t>
            </a:r>
            <a:r>
              <a:rPr lang="en-US" sz="2800" dirty="0">
                <a:latin typeface="Calibri" pitchFamily="34" charset="0"/>
              </a:rPr>
              <a:t>naturally in some plants, bind to calcium and can inhibit its absorption. Foods with high levels of oxalic acid include spinach, collard greens, sweet potatoes, rhubarb, and beans. Among the foods high in </a:t>
            </a:r>
            <a:r>
              <a:rPr lang="en-US" sz="2800" dirty="0" err="1">
                <a:latin typeface="Calibri" pitchFamily="34" charset="0"/>
              </a:rPr>
              <a:t>phytic</a:t>
            </a:r>
            <a:r>
              <a:rPr lang="en-US" sz="2800" dirty="0">
                <a:latin typeface="Calibri" pitchFamily="34" charset="0"/>
              </a:rPr>
              <a:t> acid are fiber-containing whole-grain products and wheat bran, beans, seeds, nuts, and soy isolates . The extent to which these compounds affect calcium absorption varies. Research shows, for example, that eating spinach and milk at the same time reduces absorption of the calcium in milk. In contrast, wheat products (with the exception of wheat bran) do not appear </a:t>
            </a:r>
            <a:r>
              <a:rPr lang="en-US" sz="2800" dirty="0" smtClean="0">
                <a:latin typeface="Calibri" pitchFamily="34" charset="0"/>
              </a:rPr>
              <a:t> to </a:t>
            </a:r>
            <a:r>
              <a:rPr lang="en-US" sz="2800" dirty="0">
                <a:latin typeface="Calibri" pitchFamily="34" charset="0"/>
              </a:rPr>
              <a:t>lower calcium absorption .</a:t>
            </a:r>
          </a:p>
        </p:txBody>
      </p:sp>
      <p:sp>
        <p:nvSpPr>
          <p:cNvPr id="5" name="Title 1"/>
          <p:cNvSpPr txBox="1">
            <a:spLocks/>
          </p:cNvSpPr>
          <p:nvPr/>
        </p:nvSpPr>
        <p:spPr>
          <a:xfrm>
            <a:off x="16764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dirty="0" err="1"/>
              <a:t>Phytic</a:t>
            </a:r>
            <a:r>
              <a:rPr lang="en-US" sz="3600" dirty="0"/>
              <a:t> Acid and Oxalic Acid</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2" descr="National Institute of Nutrition Library, Hyderabad (INDIA)"/>
          <p:cNvPicPr>
            <a:picLocks noChangeAspect="1" noChangeArrowheads="1"/>
          </p:cNvPicPr>
          <p:nvPr/>
        </p:nvPicPr>
        <p:blipFill>
          <a:blip r:embed="rId3"/>
          <a:srcRect/>
          <a:stretch>
            <a:fillRect/>
          </a:stretch>
        </p:blipFill>
        <p:spPr bwMode="auto">
          <a:xfrm>
            <a:off x="-114300" y="30170"/>
            <a:ext cx="9144000" cy="6827830"/>
          </a:xfrm>
          <a:prstGeom prst="rect">
            <a:avLst/>
          </a:prstGeom>
          <a:noFill/>
          <a:ln w="9525">
            <a:noFill/>
            <a:miter lim="800000"/>
            <a:headEnd/>
            <a:tailEnd/>
          </a:ln>
          <a:scene3d>
            <a:camera prst="perspectiveFront"/>
            <a:lightRig rig="threePt" dir="t"/>
          </a:scene3d>
          <a:sp3d>
            <a:bevelT/>
          </a:sp3d>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0" y="1066801"/>
            <a:ext cx="5334000" cy="5816977"/>
          </a:xfrm>
          <a:prstGeom prst="rect">
            <a:avLst/>
          </a:prstGeom>
          <a:noFill/>
          <a:ln w="9525">
            <a:noFill/>
            <a:miter lim="800000"/>
            <a:headEnd/>
            <a:tailEnd/>
          </a:ln>
        </p:spPr>
        <p:txBody>
          <a:bodyPr wrap="square" anchor="ctr">
            <a:spAutoFit/>
          </a:bodyPr>
          <a:lstStyle/>
          <a:p>
            <a:endParaRPr lang="en-US" dirty="0"/>
          </a:p>
          <a:p>
            <a:pPr lvl="3" algn="just" eaLnBrk="0" hangingPunct="0">
              <a:buFontTx/>
              <a:buChar char="•"/>
            </a:pPr>
            <a:r>
              <a:rPr lang="en-US" sz="2400" dirty="0">
                <a:latin typeface="Tahoma" pitchFamily="34" charset="0"/>
                <a:ea typeface="Times New Roman" pitchFamily="18" charset="0"/>
                <a:cs typeface="Tahoma" pitchFamily="34" charset="0"/>
              </a:rPr>
              <a:t>Alcohol intake: alcohol intake can affect calcium status by reducing its absorption  and by inhibiting enzymes in the liver that help convert vitamin D to its active form . However, the amount of alcohol required to affect calcium status and whether moderate alcohol consumption is helpful or harmful to bone is unknown.</a:t>
            </a:r>
            <a:endParaRPr lang="en-US" sz="2400" dirty="0"/>
          </a:p>
          <a:p>
            <a:pPr algn="just" eaLnBrk="0" hangingPunct="0"/>
            <a:endParaRPr lang="en-US" dirty="0"/>
          </a:p>
        </p:txBody>
      </p:sp>
      <p:pic>
        <p:nvPicPr>
          <p:cNvPr id="41987" name="Picture 2" descr="elcohal.jpg"/>
          <p:cNvPicPr>
            <a:picLocks noChangeAspect="1"/>
          </p:cNvPicPr>
          <p:nvPr/>
        </p:nvPicPr>
        <p:blipFill>
          <a:blip r:embed="rId3"/>
          <a:srcRect/>
          <a:stretch>
            <a:fillRect/>
          </a:stretch>
        </p:blipFill>
        <p:spPr bwMode="auto">
          <a:xfrm>
            <a:off x="5791200" y="457200"/>
            <a:ext cx="3048000" cy="601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p:cNvSpPr txBox="1">
            <a:spLocks noChangeArrowheads="1"/>
          </p:cNvSpPr>
          <p:nvPr/>
        </p:nvSpPr>
        <p:spPr bwMode="auto">
          <a:xfrm>
            <a:off x="685800" y="2286000"/>
            <a:ext cx="7543800" cy="3539430"/>
          </a:xfrm>
          <a:prstGeom prst="rect">
            <a:avLst/>
          </a:prstGeom>
          <a:noFill/>
          <a:ln w="9525">
            <a:noFill/>
            <a:miter lim="800000"/>
            <a:headEnd/>
            <a:tailEnd/>
          </a:ln>
        </p:spPr>
        <p:txBody>
          <a:bodyPr wrap="square">
            <a:spAutoFit/>
          </a:bodyPr>
          <a:lstStyle/>
          <a:p>
            <a:pPr algn="just"/>
            <a:r>
              <a:rPr lang="en-US" sz="2800" b="1" dirty="0">
                <a:latin typeface="Calibri" pitchFamily="34" charset="0"/>
              </a:rPr>
              <a:t>Dietary intakes of the calcium below recommended levels might have negative health consequences over the long term. The following groups are among those most likely to need extra calcium. </a:t>
            </a:r>
            <a:endParaRPr lang="en-US" sz="2800" b="1" dirty="0" smtClean="0">
              <a:latin typeface="Calibri" pitchFamily="34" charset="0"/>
            </a:endParaRPr>
          </a:p>
          <a:p>
            <a:pPr algn="just"/>
            <a:r>
              <a:rPr lang="en-US" sz="2800" b="1" dirty="0" smtClean="0">
                <a:latin typeface="Calibri" pitchFamily="34" charset="0"/>
              </a:rPr>
              <a:t>Osteoporosis </a:t>
            </a:r>
            <a:r>
              <a:rPr lang="en-US" sz="2800" b="1" dirty="0">
                <a:latin typeface="Calibri" pitchFamily="34" charset="0"/>
              </a:rPr>
              <a:t>prevention begins in childhood by maximizing Calcium retention and bone density in growing years. </a:t>
            </a:r>
          </a:p>
        </p:txBody>
      </p:sp>
      <p:sp>
        <p:nvSpPr>
          <p:cNvPr id="5" name="Title 1"/>
          <p:cNvSpPr txBox="1">
            <a:spLocks/>
          </p:cNvSpPr>
          <p:nvPr/>
        </p:nvSpPr>
        <p:spPr>
          <a:xfrm>
            <a:off x="16764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fontScale="92500"/>
          </a:bodyPr>
          <a:lstStyle/>
          <a:p>
            <a:pPr lvl="0" fontAlgn="auto">
              <a:spcAft>
                <a:spcPts val="0"/>
              </a:spcAft>
              <a:defRPr/>
            </a:pPr>
            <a:r>
              <a:rPr lang="en-US" sz="3600" b="1" dirty="0"/>
              <a:t>Groups at Risk of Calcium Inadequacy</a:t>
            </a:r>
            <a:endParaRPr kumimoji="0" lang="en-US" sz="36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
          <p:cNvSpPr>
            <a:spLocks noChangeArrowheads="1"/>
          </p:cNvSpPr>
          <p:nvPr/>
        </p:nvSpPr>
        <p:spPr bwMode="auto">
          <a:xfrm>
            <a:off x="228600" y="2590800"/>
            <a:ext cx="8610600" cy="2215991"/>
          </a:xfrm>
          <a:prstGeom prst="rect">
            <a:avLst/>
          </a:prstGeom>
          <a:noFill/>
          <a:ln w="9525">
            <a:noFill/>
            <a:miter lim="800000"/>
            <a:headEnd/>
            <a:tailEnd/>
          </a:ln>
        </p:spPr>
        <p:txBody>
          <a:bodyPr wrap="square" anchor="ctr">
            <a:spAutoFit/>
          </a:bodyPr>
          <a:lstStyle/>
          <a:p>
            <a:pPr algn="jus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1200" dirty="0">
                <a:latin typeface="Tahoma" pitchFamily="34" charset="0"/>
                <a:ea typeface="Times New Roman" pitchFamily="18" charset="0"/>
                <a:cs typeface="Tahoma" pitchFamily="34" charset="0"/>
              </a:rPr>
              <a:t>. </a:t>
            </a:r>
            <a:r>
              <a:rPr lang="en-US" sz="2400" dirty="0">
                <a:latin typeface="Tahoma" pitchFamily="34" charset="0"/>
                <a:ea typeface="Times New Roman" pitchFamily="18" charset="0"/>
                <a:cs typeface="Tahoma" pitchFamily="34" charset="0"/>
              </a:rPr>
              <a:t>A diet high in sodium may also interfere with calcium absorption. Some researchers believe that dietary sodium levels were extremely low in the past, compared to modern diets and increased sodium intake can result in increased calcium excretion . </a:t>
            </a:r>
            <a:endParaRPr lang="en-US" sz="2400" dirty="0">
              <a:ea typeface="Times New Roman" pitchFamily="18" charset="0"/>
              <a:cs typeface="Tahoma" pitchFamily="34" charset="0"/>
            </a:endParaRPr>
          </a:p>
          <a:p>
            <a:pPr algn="just"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US" dirty="0">
              <a:ea typeface="Times New Roman" pitchFamily="18" charset="0"/>
              <a:cs typeface="Tahoma" pitchFamily="34" charset="0"/>
            </a:endParaRPr>
          </a:p>
        </p:txBody>
      </p:sp>
      <p:sp>
        <p:nvSpPr>
          <p:cNvPr id="5" name="Title 1"/>
          <p:cNvSpPr txBox="1">
            <a:spLocks/>
          </p:cNvSpPr>
          <p:nvPr/>
        </p:nvSpPr>
        <p:spPr>
          <a:xfrm>
            <a:off x="17526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dirty="0"/>
              <a:t>SODIUM</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1"/>
          <p:cNvSpPr>
            <a:spLocks noChangeArrowheads="1"/>
          </p:cNvSpPr>
          <p:nvPr/>
        </p:nvSpPr>
        <p:spPr bwMode="auto">
          <a:xfrm>
            <a:off x="533400" y="2133600"/>
            <a:ext cx="8077200" cy="3046988"/>
          </a:xfrm>
          <a:prstGeom prst="rect">
            <a:avLst/>
          </a:prstGeom>
          <a:noFill/>
          <a:ln w="9525">
            <a:noFill/>
            <a:miter lim="800000"/>
            <a:headEnd/>
            <a:tailEnd/>
          </a:ln>
        </p:spPr>
        <p:txBody>
          <a:bodyPr wrap="square" anchor="ctr">
            <a:spAutoFit/>
          </a:bodyPr>
          <a:lstStyle/>
          <a:p>
            <a:pPr algn="jus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400" dirty="0">
                <a:latin typeface="Tahoma" pitchFamily="34" charset="0"/>
                <a:ea typeface="Times New Roman" pitchFamily="18" charset="0"/>
                <a:cs typeface="Tahoma" pitchFamily="34" charset="0"/>
              </a:rPr>
              <a:t>Our sedentary life ways also interfere with mineralizing our bones. Our ancestors were probably much more active than we are. Impact stress on bone, as in walking and jogging, tends to increase production of </a:t>
            </a:r>
            <a:r>
              <a:rPr lang="en-US" sz="2400" dirty="0" err="1">
                <a:latin typeface="Tahoma" pitchFamily="34" charset="0"/>
                <a:ea typeface="Times New Roman" pitchFamily="18" charset="0"/>
                <a:cs typeface="Tahoma" pitchFamily="34" charset="0"/>
              </a:rPr>
              <a:t>calcitonin</a:t>
            </a:r>
            <a:r>
              <a:rPr lang="en-US" sz="2400" dirty="0">
                <a:latin typeface="Tahoma" pitchFamily="34" charset="0"/>
                <a:ea typeface="Times New Roman" pitchFamily="18" charset="0"/>
                <a:cs typeface="Tahoma" pitchFamily="34" charset="0"/>
              </a:rPr>
              <a:t>, which leads to increased deposition of calcium in the bones  Exercise induced stress increases the cross sectional area and perhaps (equivocal data) bone mineral density </a:t>
            </a:r>
            <a:endParaRPr lang="en-US" sz="2400" dirty="0">
              <a:ea typeface="Times New Roman" pitchFamily="18" charset="0"/>
              <a:cs typeface="Tahoma" pitchFamily="34" charset="0"/>
            </a:endParaRPr>
          </a:p>
        </p:txBody>
      </p:sp>
      <p:sp>
        <p:nvSpPr>
          <p:cNvPr id="5" name="Title 1"/>
          <p:cNvSpPr txBox="1">
            <a:spLocks/>
          </p:cNvSpPr>
          <p:nvPr/>
        </p:nvSpPr>
        <p:spPr>
          <a:xfrm>
            <a:off x="1828800" y="1524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dirty="0"/>
              <a:t>EXERCIZE</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
          <p:cNvSpPr>
            <a:spLocks noChangeArrowheads="1"/>
          </p:cNvSpPr>
          <p:nvPr/>
        </p:nvSpPr>
        <p:spPr bwMode="auto">
          <a:xfrm>
            <a:off x="381000" y="2590800"/>
            <a:ext cx="8382000" cy="2123658"/>
          </a:xfrm>
          <a:prstGeom prst="rect">
            <a:avLst/>
          </a:prstGeom>
          <a:noFill/>
          <a:ln w="9525">
            <a:noFill/>
            <a:miter lim="800000"/>
            <a:headEnd/>
            <a:tailEnd/>
          </a:ln>
        </p:spPr>
        <p:txBody>
          <a:bodyPr wrap="square" anchor="ctr">
            <a:spAutoFit/>
          </a:bodyPr>
          <a:lstStyle/>
          <a:p>
            <a:pPr algn="jus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2400" dirty="0" smtClean="0">
                <a:latin typeface="Tahoma" pitchFamily="34" charset="0"/>
                <a:ea typeface="Times New Roman" pitchFamily="18" charset="0"/>
                <a:cs typeface="Tahoma" pitchFamily="34" charset="0"/>
              </a:rPr>
              <a:t>Tobacco </a:t>
            </a:r>
            <a:r>
              <a:rPr lang="en-US" sz="2400" dirty="0">
                <a:latin typeface="Tahoma" pitchFamily="34" charset="0"/>
                <a:ea typeface="Times New Roman" pitchFamily="18" charset="0"/>
                <a:cs typeface="Tahoma" pitchFamily="34" charset="0"/>
              </a:rPr>
              <a:t>smoking also appears to interfere with bone mineralization. Some researchers report that </a:t>
            </a:r>
            <a:r>
              <a:rPr lang="en-US" sz="2400" dirty="0" err="1">
                <a:latin typeface="Tahoma" pitchFamily="34" charset="0"/>
                <a:ea typeface="Times New Roman" pitchFamily="18" charset="0"/>
                <a:cs typeface="Tahoma" pitchFamily="34" charset="0"/>
              </a:rPr>
              <a:t>osteoblast</a:t>
            </a:r>
            <a:r>
              <a:rPr lang="en-US" sz="2400" dirty="0">
                <a:latin typeface="Tahoma" pitchFamily="34" charset="0"/>
                <a:ea typeface="Times New Roman" pitchFamily="18" charset="0"/>
                <a:cs typeface="Tahoma" pitchFamily="34" charset="0"/>
              </a:rPr>
              <a:t> formation is inhibited by nicotine . Study of animals given chronic doses of nicotine support this perspective by demonstrating reductions in bone mass .</a:t>
            </a:r>
            <a:endParaRPr lang="en-US" sz="2400" dirty="0">
              <a:ea typeface="Times New Roman" pitchFamily="18" charset="0"/>
              <a:cs typeface="Tahoma" pitchFamily="34" charset="0"/>
            </a:endParaRPr>
          </a:p>
          <a:p>
            <a:pPr algn="just" eaLnBrk="0" hangingPunct="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US" sz="1200" dirty="0" smtClean="0">
                <a:latin typeface="Tahoma" pitchFamily="34" charset="0"/>
                <a:ea typeface="Times New Roman" pitchFamily="18" charset="0"/>
                <a:cs typeface="Tahoma" pitchFamily="34" charset="0"/>
              </a:rPr>
              <a:t> </a:t>
            </a:r>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
          <p:cNvSpPr>
            <a:spLocks noChangeArrowheads="1"/>
          </p:cNvSpPr>
          <p:nvPr/>
        </p:nvSpPr>
        <p:spPr bwMode="auto">
          <a:xfrm>
            <a:off x="457200" y="2362200"/>
            <a:ext cx="4191000" cy="3046988"/>
          </a:xfrm>
          <a:prstGeom prst="rect">
            <a:avLst/>
          </a:prstGeom>
          <a:noFill/>
          <a:ln w="9525">
            <a:noFill/>
            <a:miter lim="800000"/>
            <a:headEnd/>
            <a:tailEnd/>
          </a:ln>
        </p:spPr>
        <p:txBody>
          <a:bodyPr wrap="square" anchor="ctr">
            <a:spAutoFit/>
          </a:bodyPr>
          <a:lstStyle/>
          <a:p>
            <a:pPr algn="just"/>
            <a:r>
              <a:rPr lang="en-US" sz="2400" dirty="0">
                <a:latin typeface="Tahoma" pitchFamily="34" charset="0"/>
                <a:ea typeface="Times New Roman" pitchFamily="18" charset="0"/>
                <a:cs typeface="Tahoma" pitchFamily="34" charset="0"/>
              </a:rPr>
              <a:t>The symptoms of calcium deficiency are: </a:t>
            </a:r>
            <a:endParaRPr lang="en-US" sz="2400" dirty="0">
              <a:ea typeface="Times New Roman" pitchFamily="18" charset="0"/>
              <a:cs typeface="Tahoma" pitchFamily="34" charset="0"/>
            </a:endParaRPr>
          </a:p>
          <a:p>
            <a:pPr algn="just" eaLnBrk="0" hangingPunct="0">
              <a:buFontTx/>
              <a:buChar char="•"/>
            </a:pPr>
            <a:r>
              <a:rPr lang="en-US" sz="2400" dirty="0">
                <a:latin typeface="Tahoma" pitchFamily="34" charset="0"/>
                <a:ea typeface="Times New Roman" pitchFamily="18" charset="0"/>
                <a:cs typeface="Tahoma" pitchFamily="34" charset="0"/>
              </a:rPr>
              <a:t>Bowlegs, Pigeon Breast, and Knock-knees of children </a:t>
            </a:r>
            <a:r>
              <a:rPr lang="en-US" sz="2400" dirty="0" smtClean="0">
                <a:latin typeface="Tahoma" pitchFamily="34" charset="0"/>
                <a:ea typeface="Times New Roman" pitchFamily="18" charset="0"/>
                <a:cs typeface="Tahoma" pitchFamily="34" charset="0"/>
              </a:rPr>
              <a:t>.</a:t>
            </a:r>
            <a:endParaRPr lang="en-US" sz="2400" dirty="0">
              <a:cs typeface="Times New Roman" pitchFamily="18" charset="0"/>
            </a:endParaRPr>
          </a:p>
          <a:p>
            <a:pPr algn="just" eaLnBrk="0" hangingPunct="0">
              <a:buFontTx/>
              <a:buChar char="•"/>
            </a:pPr>
            <a:r>
              <a:rPr lang="en-US" sz="2400" dirty="0">
                <a:latin typeface="Tahoma" pitchFamily="34" charset="0"/>
                <a:cs typeface="Times New Roman" pitchFamily="18" charset="0"/>
              </a:rPr>
              <a:t>Cramp pains in legs </a:t>
            </a:r>
            <a:r>
              <a:rPr lang="en-US" sz="2400" dirty="0" smtClean="0">
                <a:latin typeface="Tahoma" pitchFamily="34" charset="0"/>
                <a:cs typeface="Times New Roman" pitchFamily="18" charset="0"/>
              </a:rPr>
              <a:t>.</a:t>
            </a:r>
            <a:endParaRPr lang="en-US" sz="2400" dirty="0">
              <a:cs typeface="Times New Roman" pitchFamily="18" charset="0"/>
            </a:endParaRPr>
          </a:p>
          <a:p>
            <a:pPr algn="just" eaLnBrk="0" hangingPunct="0">
              <a:buFontTx/>
              <a:buChar char="•"/>
            </a:pPr>
            <a:r>
              <a:rPr lang="en-US" sz="2400" dirty="0">
                <a:latin typeface="Tahoma" pitchFamily="34" charset="0"/>
                <a:cs typeface="Times New Roman" pitchFamily="18" charset="0"/>
              </a:rPr>
              <a:t>Heart becomes irregular </a:t>
            </a:r>
            <a:endParaRPr lang="en-US" sz="2400" dirty="0">
              <a:cs typeface="Times New Roman" pitchFamily="18" charset="0"/>
            </a:endParaRPr>
          </a:p>
          <a:p>
            <a:pPr algn="just" eaLnBrk="0" hangingPunct="0">
              <a:buFontTx/>
              <a:buChar char="•"/>
            </a:pPr>
            <a:r>
              <a:rPr lang="en-US" sz="2400" dirty="0">
                <a:latin typeface="Tahoma" pitchFamily="34" charset="0"/>
                <a:cs typeface="Times New Roman" pitchFamily="18" charset="0"/>
              </a:rPr>
              <a:t>Nerves become extremely irritable </a:t>
            </a:r>
            <a:r>
              <a:rPr lang="en-US" sz="2400" dirty="0" smtClean="0">
                <a:latin typeface="Tahoma" pitchFamily="34" charset="0"/>
                <a:cs typeface="Times New Roman" pitchFamily="18" charset="0"/>
              </a:rPr>
              <a:t>.</a:t>
            </a:r>
            <a:endParaRPr lang="en-US" sz="2400" dirty="0"/>
          </a:p>
        </p:txBody>
      </p:sp>
      <p:pic>
        <p:nvPicPr>
          <p:cNvPr id="50180" name="il_fi" descr="http://healthfiles.net/disease/wp-content/uploads/2011/01/rickets.jpg"/>
          <p:cNvPicPr>
            <a:picLocks noChangeAspect="1" noChangeArrowheads="1"/>
          </p:cNvPicPr>
          <p:nvPr/>
        </p:nvPicPr>
        <p:blipFill>
          <a:blip r:embed="rId3"/>
          <a:srcRect/>
          <a:stretch>
            <a:fillRect/>
          </a:stretch>
        </p:blipFill>
        <p:spPr bwMode="auto">
          <a:xfrm>
            <a:off x="5410200" y="1219200"/>
            <a:ext cx="2990850" cy="4733925"/>
          </a:xfrm>
          <a:prstGeom prst="rect">
            <a:avLst/>
          </a:prstGeom>
          <a:noFill/>
          <a:ln w="9525">
            <a:noFill/>
            <a:miter lim="800000"/>
            <a:headEnd/>
            <a:tailEnd/>
          </a:ln>
        </p:spPr>
      </p:pic>
      <p:sp>
        <p:nvSpPr>
          <p:cNvPr id="6" name="Title 1"/>
          <p:cNvSpPr txBox="1">
            <a:spLocks/>
          </p:cNvSpPr>
          <p:nvPr/>
        </p:nvSpPr>
        <p:spPr>
          <a:xfrm>
            <a:off x="18288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fontAlgn="auto">
              <a:spcAft>
                <a:spcPts val="0"/>
              </a:spcAft>
              <a:defRPr/>
            </a:pPr>
            <a:r>
              <a:rPr lang="en-US" sz="3600" dirty="0">
                <a:latin typeface="Tahoma" pitchFamily="34" charset="0"/>
                <a:ea typeface="Times New Roman" pitchFamily="18" charset="0"/>
                <a:cs typeface="Tahoma" pitchFamily="34" charset="0"/>
              </a:rPr>
              <a:t>Deficiency Symptoms of calcium</a:t>
            </a:r>
            <a:endParaRPr kumimoji="0" lang="en-US" sz="36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ChangeArrowheads="1"/>
          </p:cNvSpPr>
          <p:nvPr/>
        </p:nvSpPr>
        <p:spPr bwMode="auto">
          <a:xfrm>
            <a:off x="609600" y="2362200"/>
            <a:ext cx="7924800" cy="3416320"/>
          </a:xfrm>
          <a:prstGeom prst="rect">
            <a:avLst/>
          </a:prstGeom>
          <a:noFill/>
          <a:ln w="9525">
            <a:noFill/>
            <a:miter lim="800000"/>
            <a:headEnd/>
            <a:tailEnd/>
          </a:ln>
        </p:spPr>
        <p:txBody>
          <a:bodyPr wrap="square">
            <a:spAutoFit/>
          </a:bodyPr>
          <a:lstStyle/>
          <a:p>
            <a:pPr algn="just" eaLnBrk="0" hangingPunct="0">
              <a:buFontTx/>
              <a:buChar char="•"/>
            </a:pPr>
            <a:r>
              <a:rPr lang="en-US" sz="2400" dirty="0">
                <a:latin typeface="Tahoma" pitchFamily="34" charset="0"/>
                <a:ea typeface="Times New Roman" pitchFamily="18" charset="0"/>
                <a:cs typeface="Tahoma" pitchFamily="34" charset="0"/>
              </a:rPr>
              <a:t>Poor sleep disorder </a:t>
            </a:r>
            <a:r>
              <a:rPr lang="en-US" sz="2400" dirty="0" smtClean="0">
                <a:latin typeface="Tahoma" pitchFamily="34" charset="0"/>
                <a:ea typeface="Times New Roman" pitchFamily="18" charset="0"/>
                <a:cs typeface="Tahoma" pitchFamily="34" charset="0"/>
              </a:rPr>
              <a:t>.</a:t>
            </a:r>
            <a:endParaRPr lang="en-US" sz="2400" dirty="0">
              <a:ea typeface="Times New Roman" pitchFamily="18" charset="0"/>
              <a:cs typeface="Tahoma" pitchFamily="34" charset="0"/>
            </a:endParaRPr>
          </a:p>
          <a:p>
            <a:pPr algn="just" eaLnBrk="0" hangingPunct="0">
              <a:buFontTx/>
              <a:buChar char="•"/>
            </a:pPr>
            <a:r>
              <a:rPr lang="en-US" sz="2400" dirty="0">
                <a:latin typeface="Tahoma" pitchFamily="34" charset="0"/>
                <a:ea typeface="Times New Roman" pitchFamily="18" charset="0"/>
                <a:cs typeface="Tahoma" pitchFamily="34" charset="0"/>
              </a:rPr>
              <a:t>Weakness in the </a:t>
            </a:r>
            <a:r>
              <a:rPr lang="en-US" sz="2400" dirty="0" smtClean="0">
                <a:latin typeface="Tahoma" pitchFamily="34" charset="0"/>
                <a:ea typeface="Times New Roman" pitchFamily="18" charset="0"/>
                <a:cs typeface="Tahoma" pitchFamily="34" charset="0"/>
              </a:rPr>
              <a:t>bones .</a:t>
            </a:r>
            <a:endParaRPr lang="en-US" sz="2400" dirty="0"/>
          </a:p>
          <a:p>
            <a:pPr algn="just" eaLnBrk="0" hangingPunct="0">
              <a:buFontTx/>
              <a:buChar char="•"/>
            </a:pPr>
            <a:r>
              <a:rPr lang="en-US" sz="2400" dirty="0">
                <a:latin typeface="Tahoma" pitchFamily="34" charset="0"/>
                <a:cs typeface="Times New Roman" pitchFamily="18" charset="0"/>
              </a:rPr>
              <a:t>Bone pain or </a:t>
            </a:r>
            <a:r>
              <a:rPr lang="en-US" sz="2400" dirty="0" smtClean="0">
                <a:latin typeface="Tahoma" pitchFamily="34" charset="0"/>
                <a:cs typeface="Times New Roman" pitchFamily="18" charset="0"/>
              </a:rPr>
              <a:t>tenderness .</a:t>
            </a:r>
            <a:endParaRPr lang="en-US" sz="2400" dirty="0">
              <a:cs typeface="Times New Roman" pitchFamily="18" charset="0"/>
            </a:endParaRPr>
          </a:p>
          <a:p>
            <a:pPr algn="just" eaLnBrk="0" hangingPunct="0">
              <a:buFontTx/>
              <a:buChar char="•"/>
            </a:pPr>
            <a:r>
              <a:rPr lang="en-US" sz="2400" dirty="0" smtClean="0">
                <a:latin typeface="Tahoma" pitchFamily="34" charset="0"/>
                <a:cs typeface="Times New Roman" pitchFamily="18" charset="0"/>
              </a:rPr>
              <a:t>Fractures </a:t>
            </a:r>
            <a:r>
              <a:rPr lang="en-US" sz="2400" dirty="0">
                <a:latin typeface="Tahoma" pitchFamily="34" charset="0"/>
                <a:cs typeface="Times New Roman" pitchFamily="18" charset="0"/>
              </a:rPr>
              <a:t>with little or no </a:t>
            </a:r>
            <a:r>
              <a:rPr lang="en-US" sz="2400" dirty="0" smtClean="0">
                <a:latin typeface="Tahoma" pitchFamily="34" charset="0"/>
                <a:cs typeface="Times New Roman" pitchFamily="18" charset="0"/>
              </a:rPr>
              <a:t>trauma .</a:t>
            </a:r>
            <a:endParaRPr lang="en-US" sz="2400" dirty="0">
              <a:cs typeface="Times New Roman" pitchFamily="18" charset="0"/>
            </a:endParaRPr>
          </a:p>
          <a:p>
            <a:pPr algn="just" eaLnBrk="0" hangingPunct="0">
              <a:buFontTx/>
              <a:buChar char="•"/>
            </a:pPr>
            <a:r>
              <a:rPr lang="en-US" sz="2400" dirty="0">
                <a:latin typeface="Tahoma" pitchFamily="34" charset="0"/>
                <a:cs typeface="Times New Roman" pitchFamily="18" charset="0"/>
              </a:rPr>
              <a:t>Loss of height (as much as 6 inches) over </a:t>
            </a:r>
            <a:r>
              <a:rPr lang="en-US" sz="2400" dirty="0" smtClean="0">
                <a:latin typeface="Tahoma" pitchFamily="34" charset="0"/>
                <a:cs typeface="Times New Roman" pitchFamily="18" charset="0"/>
              </a:rPr>
              <a:t>time .</a:t>
            </a:r>
            <a:endParaRPr lang="en-US" sz="2400" dirty="0">
              <a:cs typeface="Times New Roman" pitchFamily="18" charset="0"/>
            </a:endParaRPr>
          </a:p>
          <a:p>
            <a:pPr algn="just" eaLnBrk="0" hangingPunct="0">
              <a:buFontTx/>
              <a:buChar char="•"/>
            </a:pPr>
            <a:r>
              <a:rPr lang="en-US" sz="2400" dirty="0">
                <a:latin typeface="Tahoma" pitchFamily="34" charset="0"/>
                <a:cs typeface="Times New Roman" pitchFamily="18" charset="0"/>
              </a:rPr>
              <a:t>Low back pain due to fractures of the spinal </a:t>
            </a:r>
            <a:r>
              <a:rPr lang="en-US" sz="2400" dirty="0" smtClean="0">
                <a:latin typeface="Tahoma" pitchFamily="34" charset="0"/>
                <a:cs typeface="Times New Roman" pitchFamily="18" charset="0"/>
              </a:rPr>
              <a:t>bones .</a:t>
            </a:r>
            <a:endParaRPr lang="en-US" sz="2400" dirty="0">
              <a:cs typeface="Times New Roman" pitchFamily="18" charset="0"/>
            </a:endParaRPr>
          </a:p>
          <a:p>
            <a:pPr algn="just" eaLnBrk="0" hangingPunct="0">
              <a:buFontTx/>
              <a:buChar char="•"/>
            </a:pPr>
            <a:r>
              <a:rPr lang="en-US" sz="2400" dirty="0">
                <a:latin typeface="Tahoma" pitchFamily="34" charset="0"/>
                <a:cs typeface="Times New Roman" pitchFamily="18" charset="0"/>
              </a:rPr>
              <a:t>Neck pain due to fractures of the spinal </a:t>
            </a:r>
            <a:r>
              <a:rPr lang="en-US" sz="2400" dirty="0" smtClean="0">
                <a:latin typeface="Tahoma" pitchFamily="34" charset="0"/>
                <a:cs typeface="Times New Roman" pitchFamily="18" charset="0"/>
              </a:rPr>
              <a:t>bones .</a:t>
            </a:r>
            <a:endParaRPr lang="en-US" sz="2400" dirty="0"/>
          </a:p>
          <a:p>
            <a:pPr algn="just" eaLnBrk="0" hangingPunct="0">
              <a:buFontTx/>
              <a:buChar char="•"/>
            </a:pPr>
            <a:r>
              <a:rPr lang="en-US" sz="2400" dirty="0">
                <a:latin typeface="Tahoma" pitchFamily="34" charset="0"/>
                <a:cs typeface="Times New Roman" pitchFamily="18" charset="0"/>
              </a:rPr>
              <a:t>Stooped posture or kyphosis, also called a "dowager's hump".</a:t>
            </a:r>
            <a:endParaRPr lang="en-US" sz="24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
          <p:cNvSpPr>
            <a:spLocks noChangeArrowheads="1"/>
          </p:cNvSpPr>
          <p:nvPr/>
        </p:nvSpPr>
        <p:spPr bwMode="auto">
          <a:xfrm>
            <a:off x="304800" y="2154238"/>
            <a:ext cx="8610600" cy="3416300"/>
          </a:xfrm>
          <a:prstGeom prst="rect">
            <a:avLst/>
          </a:prstGeom>
          <a:noFill/>
          <a:ln w="9525">
            <a:noFill/>
            <a:miter lim="800000"/>
            <a:headEnd/>
            <a:tailEnd/>
          </a:ln>
        </p:spPr>
        <p:txBody>
          <a:bodyPr wrap="square" anchor="ctr">
            <a:spAutoFit/>
          </a:bodyPr>
          <a:lstStyle/>
          <a:p>
            <a:pPr algn="just"/>
            <a:r>
              <a:rPr lang="en-US" sz="2400" dirty="0">
                <a:cs typeface="Times New Roman" pitchFamily="18" charset="0"/>
              </a:rPr>
              <a:t> </a:t>
            </a:r>
            <a:r>
              <a:rPr lang="en-US" sz="2400" dirty="0">
                <a:latin typeface="Calibri" pitchFamily="34" charset="0"/>
                <a:cs typeface="Times New Roman" pitchFamily="18" charset="0"/>
              </a:rPr>
              <a:t>Osteoporosis effects millions of people worldwide.  Due to better health </a:t>
            </a:r>
            <a:r>
              <a:rPr lang="en-US" sz="2400" dirty="0" smtClean="0">
                <a:latin typeface="Calibri" pitchFamily="34" charset="0"/>
                <a:cs typeface="Times New Roman" pitchFamily="18" charset="0"/>
              </a:rPr>
              <a:t>care </a:t>
            </a:r>
            <a:r>
              <a:rPr lang="en-US" sz="2400" dirty="0">
                <a:latin typeface="Calibri" pitchFamily="34" charset="0"/>
                <a:cs typeface="Times New Roman" pitchFamily="18" charset="0"/>
              </a:rPr>
              <a:t>practices and improved lifestyle there is an increase in life expectancy.  The prevalence of Osteoporosis and low bone mass is expected to increase worldwide with increased aging population.  Approximately 10 million individuals over the age of 50 in USA have osteoporosis, among them 80% are women.  Additional 33.6% individual over the age of 50 </a:t>
            </a:r>
            <a:r>
              <a:rPr lang="en-US" sz="2400" dirty="0" smtClean="0">
                <a:latin typeface="Calibri" pitchFamily="34" charset="0"/>
                <a:cs typeface="Times New Roman" pitchFamily="18" charset="0"/>
              </a:rPr>
              <a:t>have </a:t>
            </a:r>
            <a:r>
              <a:rPr lang="en-US" sz="2400" dirty="0" err="1" smtClean="0">
                <a:latin typeface="Calibri" pitchFamily="34" charset="0"/>
                <a:cs typeface="Times New Roman" pitchFamily="18" charset="0"/>
              </a:rPr>
              <a:t>Osteopenia</a:t>
            </a:r>
            <a:r>
              <a:rPr lang="en-US" sz="2400" dirty="0" smtClean="0">
                <a:latin typeface="Calibri" pitchFamily="34" charset="0"/>
                <a:cs typeface="Times New Roman" pitchFamily="18" charset="0"/>
              </a:rPr>
              <a:t> </a:t>
            </a:r>
            <a:r>
              <a:rPr lang="en-US" sz="2400" dirty="0">
                <a:latin typeface="Calibri" pitchFamily="34" charset="0"/>
                <a:cs typeface="Times New Roman" pitchFamily="18" charset="0"/>
              </a:rPr>
              <a:t>and low bone mass density.  Roughly </a:t>
            </a:r>
            <a:r>
              <a:rPr lang="en-US" sz="2400" dirty="0" smtClean="0">
                <a:latin typeface="Calibri" pitchFamily="34" charset="0"/>
                <a:cs typeface="Times New Roman" pitchFamily="18" charset="0"/>
              </a:rPr>
              <a:t>4 out </a:t>
            </a:r>
            <a:r>
              <a:rPr lang="en-US" sz="2400" dirty="0">
                <a:latin typeface="Calibri" pitchFamily="34" charset="0"/>
                <a:cs typeface="Times New Roman" pitchFamily="18" charset="0"/>
              </a:rPr>
              <a:t>of 10 white women aged 50 years or older in US will experience a hip, spine or wrist fracture.</a:t>
            </a:r>
            <a:endParaRPr lang="en-US" sz="2400" dirty="0">
              <a:latin typeface="Calibri" pitchFamily="34" charset="0"/>
            </a:endParaRPr>
          </a:p>
        </p:txBody>
      </p:sp>
      <p:sp>
        <p:nvSpPr>
          <p:cNvPr id="5" name="Title 1"/>
          <p:cNvSpPr txBox="1">
            <a:spLocks/>
          </p:cNvSpPr>
          <p:nvPr/>
        </p:nvSpPr>
        <p:spPr>
          <a:xfrm>
            <a:off x="17526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fontAlgn="auto">
              <a:spcAft>
                <a:spcPts val="0"/>
              </a:spcAft>
              <a:defRPr/>
            </a:pPr>
            <a:r>
              <a:rPr lang="en-US" sz="3600" dirty="0">
                <a:latin typeface="Arial" charset="0"/>
                <a:cs typeface="Times New Roman" pitchFamily="18" charset="0"/>
              </a:rPr>
              <a:t>Prevalence of Osteoporosis</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2"/>
          <p:cNvPicPr>
            <a:picLocks noChangeAspect="1" noChangeArrowheads="1"/>
          </p:cNvPicPr>
          <p:nvPr/>
        </p:nvPicPr>
        <p:blipFill>
          <a:blip r:embed="rId3"/>
          <a:srcRect/>
          <a:stretch>
            <a:fillRect/>
          </a:stretch>
        </p:blipFill>
        <p:spPr bwMode="auto">
          <a:xfrm>
            <a:off x="-1116332" y="-213677"/>
            <a:ext cx="10517056" cy="7234213"/>
          </a:xfrm>
          <a:prstGeom prst="rect">
            <a:avLst/>
          </a:prstGeom>
          <a:noFill/>
          <a:ln w="9525">
            <a:noFill/>
            <a:miter lim="800000"/>
            <a:headEnd/>
            <a:tailEnd/>
          </a:ln>
          <a:scene3d>
            <a:camera prst="perspectiveLeft"/>
            <a:lightRig rig="threePt" dir="t"/>
          </a:scene3d>
          <a:sp3d>
            <a:bevelT/>
          </a:sp3d>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304800" y="1600200"/>
            <a:ext cx="4114800" cy="4893647"/>
          </a:xfrm>
          <a:prstGeom prst="rect">
            <a:avLst/>
          </a:prstGeom>
          <a:noFill/>
          <a:ln w="9525">
            <a:noFill/>
            <a:miter lim="800000"/>
            <a:headEnd/>
            <a:tailEnd/>
          </a:ln>
        </p:spPr>
        <p:txBody>
          <a:bodyPr wrap="square" anchor="ctr">
            <a:spAutoFit/>
          </a:bodyPr>
          <a:lstStyle/>
          <a:p>
            <a:pPr algn="just"/>
            <a:r>
              <a:rPr lang="en-US" sz="2400" dirty="0">
                <a:cs typeface="Times New Roman" pitchFamily="18" charset="0"/>
              </a:rPr>
              <a:t>In Sweden Researchers found that increased life expectancy have increased life time risk of hip fracture in women from 14% to 23%.</a:t>
            </a:r>
            <a:endParaRPr lang="en-US" sz="2400" dirty="0"/>
          </a:p>
          <a:p>
            <a:pPr algn="just" eaLnBrk="0" hangingPunct="0"/>
            <a:r>
              <a:rPr lang="en-US" sz="2400" dirty="0">
                <a:cs typeface="Times New Roman" pitchFamily="18" charset="0"/>
              </a:rPr>
              <a:t>	Japanese data indicates the prevalence of Osteoporosis at the lumber spine to be </a:t>
            </a:r>
            <a:r>
              <a:rPr lang="en-US" sz="2400" dirty="0" smtClean="0">
                <a:cs typeface="Times New Roman" pitchFamily="18" charset="0"/>
              </a:rPr>
              <a:t>increase </a:t>
            </a:r>
            <a:r>
              <a:rPr lang="en-US" sz="2400" dirty="0">
                <a:cs typeface="Times New Roman" pitchFamily="18" charset="0"/>
              </a:rPr>
              <a:t>remarkably.  The hip fracture rate </a:t>
            </a:r>
            <a:r>
              <a:rPr lang="en-US" sz="2400" dirty="0" smtClean="0">
                <a:cs typeface="Times New Roman" pitchFamily="18" charset="0"/>
              </a:rPr>
              <a:t>vary </a:t>
            </a:r>
            <a:r>
              <a:rPr lang="en-US" sz="2400" dirty="0">
                <a:cs typeface="Times New Roman" pitchFamily="18" charset="0"/>
              </a:rPr>
              <a:t>more than seven fold from one country to another with in Europe.</a:t>
            </a:r>
            <a:endParaRPr lang="en-US" sz="2400" dirty="0"/>
          </a:p>
        </p:txBody>
      </p:sp>
      <p:pic>
        <p:nvPicPr>
          <p:cNvPr id="48132" name="Picture 2" descr="Illustration shows normal bone density and weakened bone affected by osteoporosis.">
            <a:hlinkClick r:id="rId3"/>
          </p:cNvPr>
          <p:cNvPicPr>
            <a:picLocks noChangeAspect="1" noChangeArrowheads="1"/>
          </p:cNvPicPr>
          <p:nvPr/>
        </p:nvPicPr>
        <p:blipFill>
          <a:blip r:embed="rId4"/>
          <a:srcRect/>
          <a:stretch>
            <a:fillRect/>
          </a:stretch>
        </p:blipFill>
        <p:spPr bwMode="auto">
          <a:xfrm>
            <a:off x="4724400" y="1752600"/>
            <a:ext cx="4038600" cy="480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
          <p:cNvSpPr>
            <a:spLocks noChangeArrowheads="1"/>
          </p:cNvSpPr>
          <p:nvPr/>
        </p:nvSpPr>
        <p:spPr bwMode="auto">
          <a:xfrm>
            <a:off x="0" y="0"/>
            <a:ext cx="9144000" cy="6740307"/>
          </a:xfrm>
          <a:prstGeom prst="rect">
            <a:avLst/>
          </a:prstGeom>
          <a:noFill/>
          <a:ln w="9525">
            <a:noFill/>
            <a:miter lim="800000"/>
            <a:headEnd/>
            <a:tailEnd/>
          </a:ln>
        </p:spPr>
        <p:txBody>
          <a:bodyPr wrap="square" anchor="ctr">
            <a:spAutoFit/>
          </a:bodyPr>
          <a:lstStyle/>
          <a:p>
            <a:pPr algn="just"/>
            <a:r>
              <a:rPr lang="en-US" sz="2400" dirty="0">
                <a:cs typeface="Times New Roman" pitchFamily="18" charset="0"/>
              </a:rPr>
              <a:t>Osteoporosis is recognized as public health problem with improved morbidity and health care cost among elderly in developed country.  There is scarcity of epidemiological data on magnitude of problem in India.</a:t>
            </a:r>
          </a:p>
          <a:p>
            <a:pPr algn="just" eaLnBrk="0" hangingPunct="0"/>
            <a:r>
              <a:rPr lang="en-US" sz="2400" dirty="0">
                <a:cs typeface="Times New Roman" pitchFamily="18" charset="0"/>
              </a:rPr>
              <a:t>	</a:t>
            </a:r>
            <a:endParaRPr lang="en-US" sz="2400" dirty="0" smtClean="0">
              <a:cs typeface="Times New Roman" pitchFamily="18" charset="0"/>
            </a:endParaRPr>
          </a:p>
          <a:p>
            <a:pPr algn="just" eaLnBrk="0" hangingPunct="0"/>
            <a:endParaRPr lang="en-US" sz="2400" dirty="0">
              <a:cs typeface="Times New Roman" pitchFamily="18" charset="0"/>
            </a:endParaRPr>
          </a:p>
          <a:p>
            <a:pPr algn="just" eaLnBrk="0" hangingPunct="0"/>
            <a:endParaRPr lang="en-US" sz="2400" dirty="0" smtClean="0">
              <a:cs typeface="Times New Roman" pitchFamily="18" charset="0"/>
            </a:endParaRPr>
          </a:p>
          <a:p>
            <a:pPr algn="just" eaLnBrk="0" hangingPunct="0"/>
            <a:endParaRPr lang="en-US" sz="2400" dirty="0">
              <a:cs typeface="Times New Roman" pitchFamily="18" charset="0"/>
            </a:endParaRPr>
          </a:p>
          <a:p>
            <a:pPr algn="just" eaLnBrk="0" hangingPunct="0"/>
            <a:endParaRPr lang="en-US" sz="2400" dirty="0" smtClean="0">
              <a:cs typeface="Times New Roman" pitchFamily="18" charset="0"/>
            </a:endParaRPr>
          </a:p>
          <a:p>
            <a:pPr algn="just" eaLnBrk="0" hangingPunct="0"/>
            <a:endParaRPr lang="en-US" sz="2400" dirty="0" smtClean="0">
              <a:cs typeface="Times New Roman" pitchFamily="18" charset="0"/>
            </a:endParaRPr>
          </a:p>
          <a:p>
            <a:pPr algn="just" eaLnBrk="0" hangingPunct="0"/>
            <a:endParaRPr lang="en-US" sz="2400" dirty="0" smtClean="0">
              <a:cs typeface="Times New Roman" pitchFamily="18" charset="0"/>
            </a:endParaRPr>
          </a:p>
          <a:p>
            <a:pPr algn="just" eaLnBrk="0" hangingPunct="0"/>
            <a:r>
              <a:rPr lang="en-US" sz="2400" dirty="0" smtClean="0">
                <a:cs typeface="Times New Roman" pitchFamily="18" charset="0"/>
              </a:rPr>
              <a:t>According </a:t>
            </a:r>
            <a:r>
              <a:rPr lang="en-US" sz="2400" dirty="0">
                <a:cs typeface="Times New Roman" pitchFamily="18" charset="0"/>
              </a:rPr>
              <a:t>to 2001 census, approximately 163 million Indian are above the age of 50.  This number is expected to increase 230 million by 2015.  Even conservative, estimates suggest that of there 20% of women would be Osteoporosis.  And total affected population would be around 25 million.  The </a:t>
            </a:r>
            <a:r>
              <a:rPr lang="en-US" sz="2400" dirty="0" smtClean="0">
                <a:cs typeface="Times New Roman" pitchFamily="18" charset="0"/>
              </a:rPr>
              <a:t>fracture </a:t>
            </a:r>
            <a:r>
              <a:rPr lang="en-US" sz="2400" dirty="0">
                <a:cs typeface="Times New Roman" pitchFamily="18" charset="0"/>
              </a:rPr>
              <a:t>risk will be about 50 million by the 2015.  This is very alarming situation for all of us</a:t>
            </a:r>
            <a:r>
              <a:rPr lang="en-US" sz="2400" dirty="0"/>
              <a:t> </a:t>
            </a:r>
            <a:r>
              <a:rPr lang="en-US" sz="2400" dirty="0" smtClean="0"/>
              <a:t>.</a:t>
            </a:r>
            <a:endParaRPr lang="en-US" sz="2400" dirty="0"/>
          </a:p>
        </p:txBody>
      </p:sp>
      <p:pic>
        <p:nvPicPr>
          <p:cNvPr id="49156" name="Picture 3"/>
          <p:cNvPicPr>
            <a:picLocks noChangeAspect="1" noChangeArrowheads="1"/>
          </p:cNvPicPr>
          <p:nvPr/>
        </p:nvPicPr>
        <p:blipFill>
          <a:blip r:embed="rId3"/>
          <a:srcRect/>
          <a:stretch>
            <a:fillRect/>
          </a:stretch>
        </p:blipFill>
        <p:spPr bwMode="auto">
          <a:xfrm>
            <a:off x="990600" y="1676400"/>
            <a:ext cx="7696200"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0" y="914400"/>
            <a:ext cx="5334000" cy="5609167"/>
          </a:xfrm>
          <a:prstGeom prst="rect">
            <a:avLst/>
          </a:prstGeom>
          <a:noFill/>
          <a:ln w="9525">
            <a:noFill/>
            <a:miter lim="800000"/>
            <a:headEnd/>
            <a:tailEnd/>
          </a:ln>
        </p:spPr>
        <p:txBody>
          <a:bodyPr wrap="square" lIns="0" tIns="152352" rIns="0" bIns="38088" anchor="ctr">
            <a:spAutoFit/>
          </a:bodyPr>
          <a:lstStyle/>
          <a:p>
            <a:pPr algn="just" eaLnBrk="0" hangingPunct="0"/>
            <a:r>
              <a:rPr lang="en-US" sz="2200" b="1" dirty="0" smtClean="0">
                <a:cs typeface="Times New Roman" pitchFamily="18" charset="0"/>
              </a:rPr>
              <a:t>Osteoporosis </a:t>
            </a:r>
            <a:r>
              <a:rPr lang="en-US" sz="2200" b="1" dirty="0">
                <a:cs typeface="Times New Roman" pitchFamily="18" charset="0"/>
              </a:rPr>
              <a:t>or 'porous bone' is a condition that can develop if bone is no longer replaced as quickly as it is removed. Bone density is influenced by factors such as heredity, sex, race, physical activity, overall health and most especially nutritional intake &amp; absorption. </a:t>
            </a:r>
            <a:endParaRPr lang="en-US" sz="2200" dirty="0">
              <a:latin typeface="Tahoma" pitchFamily="34" charset="0"/>
              <a:ea typeface="Times New Roman" pitchFamily="18" charset="0"/>
              <a:cs typeface="Tahoma" pitchFamily="34" charset="0"/>
            </a:endParaRPr>
          </a:p>
          <a:p>
            <a:pPr algn="just" eaLnBrk="0" hangingPunct="0"/>
            <a:r>
              <a:rPr lang="en-US" sz="2200" b="1" dirty="0">
                <a:cs typeface="Times New Roman" pitchFamily="18" charset="0"/>
              </a:rPr>
              <a:t>Even for those who do not actually fracture bones through falling, the health problems can be somewhat severe. A simple act of coughing or bending down can cause painful vertebral fractures that shorten height and lead to rounding of the spine known as dowager's hump.</a:t>
            </a:r>
            <a:endParaRPr lang="en-US" sz="2200" dirty="0"/>
          </a:p>
        </p:txBody>
      </p:sp>
      <p:pic>
        <p:nvPicPr>
          <p:cNvPr id="7" name="Osteoporosis-3D Medical Animation.mp4">
            <a:hlinkClick r:id="" action="ppaction://media"/>
          </p:cNvPr>
          <p:cNvPicPr>
            <a:picLocks noRot="1" noChangeAspect="1"/>
          </p:cNvPicPr>
          <p:nvPr>
            <a:videoFile r:link="rId1"/>
          </p:nvPr>
        </p:nvPicPr>
        <p:blipFill>
          <a:blip r:embed="rId4"/>
          <a:stretch>
            <a:fillRect/>
          </a:stretch>
        </p:blipFill>
        <p:spPr>
          <a:xfrm>
            <a:off x="5638800" y="1237344"/>
            <a:ext cx="3048000" cy="5562600"/>
          </a:xfrm>
          <a:prstGeom prst="rect">
            <a:avLst/>
          </a:prstGeom>
        </p:spPr>
      </p:pic>
      <p:sp>
        <p:nvSpPr>
          <p:cNvPr id="5" name="Title 1"/>
          <p:cNvSpPr txBox="1">
            <a:spLocks/>
          </p:cNvSpPr>
          <p:nvPr/>
        </p:nvSpPr>
        <p:spPr>
          <a:xfrm>
            <a:off x="1676400" y="1524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fontAlgn="auto">
              <a:spcAft>
                <a:spcPts val="0"/>
              </a:spcAft>
              <a:defRPr/>
            </a:pPr>
            <a:r>
              <a:rPr lang="en-US" sz="3600" dirty="0">
                <a:solidFill>
                  <a:schemeClr val="tx1"/>
                </a:solidFill>
              </a:rPr>
              <a:t>Osteoporosis Risks and Risk Factors </a:t>
            </a:r>
            <a:endParaRPr lang="en-US" sz="3600" b="1" kern="0" dirty="0">
              <a:solidFill>
                <a:schemeClr val="tx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mute="1">
                <p:cTn id="12"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81000" y="1981200"/>
            <a:ext cx="7772400" cy="3970318"/>
          </a:xfrm>
          <a:prstGeom prst="rect">
            <a:avLst/>
          </a:prstGeom>
          <a:noFill/>
          <a:ln w="9525">
            <a:noFill/>
            <a:miter lim="800000"/>
            <a:headEnd/>
            <a:tailEnd/>
          </a:ln>
        </p:spPr>
        <p:txBody>
          <a:bodyPr wrap="square">
            <a:spAutoFit/>
          </a:bodyPr>
          <a:lstStyle/>
          <a:p>
            <a:pPr algn="just"/>
            <a:r>
              <a:rPr lang="en-US" sz="2800" b="1" dirty="0">
                <a:latin typeface="Calibri" pitchFamily="34" charset="0"/>
              </a:rPr>
              <a:t>  It is most efficient during childhood &amp; adolescence when bones are growing rapidly and are most sensitive to environmental influences such as diet, physical activity.  Recent food consumption survey shows children are drinking more soft drink, non-citrus juices and less milk.  Education is needed to encourage young people to consume appropriate amount of Calcium from food sources.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AK BONE MINREL 4.jpg"/>
          <p:cNvPicPr>
            <a:picLocks noChangeAspect="1"/>
          </p:cNvPicPr>
          <p:nvPr/>
        </p:nvPicPr>
        <p:blipFill>
          <a:blip r:embed="rId2"/>
          <a:stretch>
            <a:fillRect/>
          </a:stretch>
        </p:blipFill>
        <p:spPr>
          <a:xfrm>
            <a:off x="139910" y="1983701"/>
            <a:ext cx="8839200" cy="4724400"/>
          </a:xfrm>
          <a:prstGeom prst="rect">
            <a:avLst/>
          </a:prstGeom>
        </p:spPr>
      </p:pic>
      <p:sp>
        <p:nvSpPr>
          <p:cNvPr id="4" name="Title 1"/>
          <p:cNvSpPr txBox="1">
            <a:spLocks/>
          </p:cNvSpPr>
          <p:nvPr/>
        </p:nvSpPr>
        <p:spPr>
          <a:xfrm>
            <a:off x="1676400" y="1524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fontAlgn="auto">
              <a:spcAft>
                <a:spcPts val="0"/>
              </a:spcAft>
              <a:defRPr/>
            </a:pPr>
            <a:endParaRPr lang="en-US" sz="3600" b="1" kern="0" dirty="0">
              <a:solidFill>
                <a:schemeClr val="tx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Content Placeholder 4"/>
          <p:cNvSpPr>
            <a:spLocks noGrp="1"/>
          </p:cNvSpPr>
          <p:nvPr>
            <p:ph sz="quarter" idx="2"/>
          </p:nvPr>
        </p:nvSpPr>
        <p:spPr/>
        <p:txBody>
          <a:bodyPr/>
          <a:lstStyle/>
          <a:p>
            <a:endParaRPr lang="en-US"/>
          </a:p>
        </p:txBody>
      </p:sp>
      <p:sp>
        <p:nvSpPr>
          <p:cNvPr id="6" name="Content Placeholder 5"/>
          <p:cNvSpPr>
            <a:spLocks noGrp="1"/>
          </p:cNvSpPr>
          <p:nvPr>
            <p:ph sz="quarter" idx="3"/>
          </p:nvPr>
        </p:nvSpPr>
        <p:spPr/>
        <p:txBody>
          <a:bodyPr/>
          <a:lstStyle/>
          <a:p>
            <a:endParaRPr lang="en-US"/>
          </a:p>
        </p:txBody>
      </p:sp>
      <p:pic>
        <p:nvPicPr>
          <p:cNvPr id="10" name="Picture 2" descr="Lateral film of a C5 burst/teardrop fracture (left). Sagittal CT scan of C5 burst fracture (right).">
            <a:hlinkClick r:id=""/>
          </p:cNvPr>
          <p:cNvPicPr>
            <a:picLocks noGrp="1" noChangeAspect="1" noChangeArrowheads="1"/>
          </p:cNvPicPr>
          <p:nvPr>
            <p:ph sz="half" idx="1"/>
          </p:nvPr>
        </p:nvPicPr>
        <p:blipFill>
          <a:blip r:embed="rId3"/>
          <a:srcRect/>
          <a:stretch>
            <a:fillRect/>
          </a:stretch>
        </p:blipFill>
        <p:spPr bwMode="auto">
          <a:xfrm>
            <a:off x="0" y="0"/>
            <a:ext cx="9195406"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steoporosis-3D Medical Animation(wmv)(wmv)(wmv)(wmv)(wmv).wmv">
            <a:hlinkClick r:id="" action="ppaction://media"/>
          </p:cNvPr>
          <p:cNvPicPr>
            <a:picLocks noRot="1" noChangeAspect="1"/>
          </p:cNvPicPr>
          <p:nvPr>
            <a:videoFile r:link="rId1"/>
          </p:nvPr>
        </p:nvPicPr>
        <p:blipFill>
          <a:blip r:embed="rId4"/>
          <a:stretch>
            <a:fillRect/>
          </a:stretch>
        </p:blipFill>
        <p:spPr>
          <a:xfrm>
            <a:off x="3048000" y="2286000"/>
            <a:ext cx="3048000" cy="2286000"/>
          </a:xfrm>
          <a:prstGeom prst="rect">
            <a:avLst/>
          </a:prstGeom>
        </p:spPr>
      </p:pic>
      <p:pic>
        <p:nvPicPr>
          <p:cNvPr id="8" name="Osteoporosis-3D Medical Animation(wmv)(wmv)(wmv)(wmv)(wmv).wmv">
            <a:hlinkClick r:id="" action="ppaction://media"/>
          </p:cNvPr>
          <p:cNvPicPr>
            <a:picLocks noRot="1" noChangeAspect="1"/>
          </p:cNvPicPr>
          <p:nvPr>
            <a:videoFile r:link="rId1"/>
          </p:nvPr>
        </p:nvPicPr>
        <p:blipFill>
          <a:blip r:embed="rId4"/>
          <a:stretch>
            <a:fillRect/>
          </a:stretch>
        </p:blipFill>
        <p:spPr>
          <a:xfrm>
            <a:off x="3048000" y="2286000"/>
            <a:ext cx="3048000" cy="2286000"/>
          </a:xfrm>
          <a:prstGeom prst="rect">
            <a:avLst/>
          </a:prstGeom>
        </p:spPr>
      </p:pic>
      <p:pic>
        <p:nvPicPr>
          <p:cNvPr id="9" name="Osteoporosis-3D Medical Animation(wmv)(wmv)(wmv)(wmv)(wmv).wmv">
            <a:hlinkClick r:id="" action="ppaction://media"/>
          </p:cNvPr>
          <p:cNvPicPr>
            <a:picLocks noRot="1" noChangeAspect="1"/>
          </p:cNvPicPr>
          <p:nvPr>
            <a:videoFile r:link="rId1"/>
          </p:nvPr>
        </p:nvPicPr>
        <p:blipFill>
          <a:blip r:embed="rId5"/>
          <a:stretch>
            <a:fillRect/>
          </a:stretch>
        </p:blipFill>
        <p:spPr>
          <a:xfrm>
            <a:off x="3048000" y="2286000"/>
            <a:ext cx="3048000" cy="2286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67" fill="hold"/>
                                        <p:tgtEl>
                                          <p:spTgt spid="8"/>
                                        </p:tgtEl>
                                      </p:cBhvr>
                                    </p:cmd>
                                  </p:childTnLst>
                                </p:cTn>
                              </p:par>
                            </p:childTnLst>
                          </p:cTn>
                        </p:par>
                        <p:par>
                          <p:cTn id="7" fill="hold">
                            <p:stCondLst>
                              <p:cond delay="11067"/>
                            </p:stCondLst>
                            <p:childTnLst>
                              <p:par>
                                <p:cTn id="8" presetID="1" presetClass="mediacall" presetSubtype="0" fill="hold" nodeType="afterEffect">
                                  <p:stCondLst>
                                    <p:cond delay="0"/>
                                  </p:stCondLst>
                                  <p:childTnLst>
                                    <p:cmd type="call" cmd="playFrom(0.0)">
                                      <p:cBhvr>
                                        <p:cTn id="9" dur="1106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7"/>
                                        </p:tgtEl>
                                      </p:cBhvr>
                                    </p:cmd>
                                  </p:childTnLst>
                                </p:cTn>
                              </p:par>
                            </p:childTnLst>
                          </p:cTn>
                        </p:par>
                      </p:childTnLst>
                    </p:cTn>
                  </p:par>
                </p:childTnLst>
              </p:cTn>
              <p:nextCondLst>
                <p:cond evt="onClick" delay="0">
                  <p:tgtEl>
                    <p:spTgt spid="7"/>
                  </p:tgtEl>
                </p:cond>
              </p:nextCondLst>
            </p:seq>
            <p:video>
              <p:cMediaNode>
                <p:cTn id="15" fill="hold" display="0">
                  <p:stCondLst>
                    <p:cond delay="indefinite"/>
                  </p:stCondLst>
                  <p:endCondLst>
                    <p:cond evt="onNext" delay="0">
                      <p:tgtEl>
                        <p:sldTgt/>
                      </p:tgtEl>
                    </p:cond>
                    <p:cond evt="onPrev" delay="0">
                      <p:tgtEl>
                        <p:sldTgt/>
                      </p:tgtEl>
                    </p:cond>
                  </p:endCondLst>
                </p:cTn>
                <p:tgtEl>
                  <p:spTgt spid="7"/>
                </p:tgtEl>
              </p:cMediaNode>
            </p:video>
            <p:video>
              <p:cMediaNode>
                <p:cTn id="16" fill="hold" display="0">
                  <p:stCondLst>
                    <p:cond delay="indefinite"/>
                  </p:stCondLst>
                  <p:endCondLst>
                    <p:cond evt="onNext" delay="0">
                      <p:tgtEl>
                        <p:sldTgt/>
                      </p:tgtEl>
                    </p:cond>
                    <p:cond evt="onPrev" delay="0">
                      <p:tgtEl>
                        <p:sldTgt/>
                      </p:tgtEl>
                    </p:cond>
                  </p:endCondLst>
                </p:cTn>
                <p:tgtEl>
                  <p:spTgt spid="8"/>
                </p:tgtEl>
              </p:cMediaNode>
            </p:video>
            <p:seq concurrent="1" nextAc="seek">
              <p:cTn id="17" restart="whenNotActive" fill="hold" evtFilter="cancelBubble" nodeType="interactiveSeq">
                <p:stCondLst>
                  <p:cond evt="onClick" delay="0">
                    <p:tgtEl>
                      <p:spTgt spid="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8"/>
                                        </p:tgtEl>
                                      </p:cBhvr>
                                    </p:cmd>
                                  </p:childTnLst>
                                </p:cTn>
                              </p:par>
                            </p:childTnLst>
                          </p:cTn>
                        </p:par>
                      </p:childTnLst>
                    </p:cTn>
                  </p:par>
                </p:childTnLst>
              </p:cTn>
              <p:nextCondLst>
                <p:cond evt="onClick" delay="0">
                  <p:tgtEl>
                    <p:spTgt spid="8"/>
                  </p:tgtEl>
                </p:cond>
              </p:nextCondLst>
            </p:seq>
            <p:video fullScrn="1">
              <p:cMediaNode mute="1">
                <p:cTn id="22" repeatCount="indefinite" fill="hold" display="0">
                  <p:stCondLst>
                    <p:cond delay="indefinite"/>
                  </p:stCondLst>
                  <p:endCondLst>
                    <p:cond evt="onNext" delay="0">
                      <p:tgtEl>
                        <p:sldTgt/>
                      </p:tgtEl>
                    </p:cond>
                    <p:cond evt="onPrev" delay="0">
                      <p:tgtEl>
                        <p:sldTgt/>
                      </p:tgtEl>
                    </p:cond>
                  </p:endCondLst>
                </p:cTn>
                <p:tgtEl>
                  <p:spTgt spid="9"/>
                </p:tgtEl>
              </p:cMediaNode>
            </p:video>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quarter" idx="2"/>
          </p:nvPr>
        </p:nvSpPr>
        <p:spPr/>
        <p:txBody>
          <a:bodyPr/>
          <a:lstStyle/>
          <a:p>
            <a:endParaRPr lang="en-US" dirty="0"/>
          </a:p>
        </p:txBody>
      </p:sp>
      <p:sp>
        <p:nvSpPr>
          <p:cNvPr id="5" name="Content Placeholder 4"/>
          <p:cNvSpPr>
            <a:spLocks noGrp="1"/>
          </p:cNvSpPr>
          <p:nvPr>
            <p:ph sz="quarter" idx="3"/>
          </p:nvPr>
        </p:nvSpPr>
        <p:spPr/>
        <p:txBody>
          <a:bodyPr/>
          <a:lstStyle/>
          <a:p>
            <a:endParaRPr lang="en-US"/>
          </a:p>
        </p:txBody>
      </p:sp>
      <p:pic>
        <p:nvPicPr>
          <p:cNvPr id="7" name="Osteoporosis-3D Medical Animation(wmv)(wmv)(wmv)(wmv).wmv">
            <a:hlinkClick r:id="" action="ppaction://media"/>
          </p:cNvPr>
          <p:cNvPicPr>
            <a:picLocks noGrp="1" noRot="1" noChangeAspect="1"/>
          </p:cNvPicPr>
          <p:nvPr>
            <p:ph sz="half" idx="1"/>
            <a:videoFile r:link="rId1"/>
          </p:nvPr>
        </p:nvPicPr>
        <p:blipFill>
          <a:blip r:embed="rId3"/>
          <a:stretch>
            <a:fillRect/>
          </a:stretch>
        </p:blipFill>
        <p:spPr>
          <a:xfrm>
            <a:off x="1701800" y="2038350"/>
            <a:ext cx="4699000" cy="3524250"/>
          </a:xfrm>
          <a:prstGeom prst="rect">
            <a:avLst/>
          </a:prstGeom>
        </p:spPr>
      </p:pic>
      <p:sp>
        <p:nvSpPr>
          <p:cNvPr id="8" name="Title 1"/>
          <p:cNvSpPr txBox="1">
            <a:spLocks/>
          </p:cNvSpPr>
          <p:nvPr/>
        </p:nvSpPr>
        <p:spPr>
          <a:xfrm>
            <a:off x="1600200" y="4572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fontAlgn="auto">
              <a:spcAft>
                <a:spcPts val="0"/>
              </a:spcAft>
              <a:defRPr/>
            </a:pPr>
            <a:r>
              <a:rPr lang="en-US" sz="3600" dirty="0">
                <a:solidFill>
                  <a:schemeClr val="tx1"/>
                </a:solidFill>
              </a:rPr>
              <a:t>Types of Osteoporosis</a:t>
            </a:r>
            <a:endParaRPr lang="en-US" sz="3600" b="1" kern="0" dirty="0">
              <a:solidFill>
                <a:schemeClr val="tx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6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steoporosis-3D Medical Animation(wmv)(wmv)(wmv)(wmv)(wmv)(wmv).wmv">
            <a:hlinkClick r:id="" action="ppaction://media"/>
          </p:cNvPr>
          <p:cNvPicPr>
            <a:picLocks noRot="1" noChangeAspect="1"/>
          </p:cNvPicPr>
          <p:nvPr>
            <a:videoFile r:link="rId1"/>
          </p:nvPr>
        </p:nvPicPr>
        <p:blipFill>
          <a:blip r:embed="rId4"/>
          <a:stretch>
            <a:fillRect/>
          </a:stretch>
        </p:blipFill>
        <p:spPr>
          <a:xfrm>
            <a:off x="2743200" y="1447800"/>
            <a:ext cx="3048000" cy="2286000"/>
          </a:xfrm>
          <a:prstGeom prst="rect">
            <a:avLst/>
          </a:prstGeom>
        </p:spPr>
      </p:pic>
      <p:sp>
        <p:nvSpPr>
          <p:cNvPr id="4" name="Title 1"/>
          <p:cNvSpPr txBox="1">
            <a:spLocks/>
          </p:cNvSpPr>
          <p:nvPr/>
        </p:nvSpPr>
        <p:spPr>
          <a:xfrm>
            <a:off x="18288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b="1" kern="0" dirty="0">
                <a:solidFill>
                  <a:schemeClr val="tx1"/>
                </a:solidFill>
                <a:effectLst>
                  <a:outerShdw blurRad="38100" dist="38100" dir="2700000" algn="tl">
                    <a:srgbClr val="000000"/>
                  </a:outerShdw>
                </a:effectLst>
              </a:rPr>
              <a:t>Diagnosis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fullScrn="1">
              <p:cMediaNode mute="1">
                <p:cTn id="12"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2"/>
          <p:cNvPicPr>
            <a:picLocks noChangeAspect="1" noChangeArrowheads="1"/>
          </p:cNvPicPr>
          <p:nvPr/>
        </p:nvPicPr>
        <p:blipFill>
          <a:blip r:embed="rId3"/>
          <a:srcRect/>
          <a:stretch>
            <a:fillRect/>
          </a:stretch>
        </p:blipFill>
        <p:spPr bwMode="auto">
          <a:xfrm>
            <a:off x="0" y="1752600"/>
            <a:ext cx="9144000" cy="5105400"/>
          </a:xfrm>
          <a:prstGeom prst="rect">
            <a:avLst/>
          </a:prstGeom>
          <a:noFill/>
          <a:ln w="9525">
            <a:noFill/>
            <a:miter lim="800000"/>
            <a:headEnd/>
            <a:tailEnd/>
          </a:ln>
          <a:scene3d>
            <a:camera prst="perspectiveFront"/>
            <a:lightRig rig="threePt" dir="t"/>
          </a:scene3d>
          <a:sp3d>
            <a:bevelT/>
          </a:sp3d>
        </p:spPr>
      </p:pic>
      <p:sp>
        <p:nvSpPr>
          <p:cNvPr id="5" name="Title 1"/>
          <p:cNvSpPr txBox="1">
            <a:spLocks/>
          </p:cNvSpPr>
          <p:nvPr/>
        </p:nvSpPr>
        <p:spPr>
          <a:xfrm>
            <a:off x="17526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dirty="0"/>
              <a:t>DXA</a:t>
            </a:r>
            <a:endParaRPr kumimoji="0" lang="en-US" sz="36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2" descr="Calcaneus fractures. Avulsion type fracture of the">
            <a:hlinkClick r:id="rId3"/>
          </p:cNvPr>
          <p:cNvPicPr>
            <a:picLocks noChangeAspect="1" noChangeArrowheads="1"/>
          </p:cNvPicPr>
          <p:nvPr/>
        </p:nvPicPr>
        <p:blipFill>
          <a:blip r:embed="rId4"/>
          <a:srcRect/>
          <a:stretch>
            <a:fillRect/>
          </a:stretch>
        </p:blipFill>
        <p:spPr bwMode="auto">
          <a:xfrm>
            <a:off x="4191000" y="3860800"/>
            <a:ext cx="2514600" cy="1219200"/>
          </a:xfrm>
          <a:prstGeom prst="rect">
            <a:avLst/>
          </a:prstGeom>
          <a:noFill/>
          <a:ln w="9525">
            <a:noFill/>
            <a:miter lim="800000"/>
            <a:headEnd/>
            <a:tailEnd/>
          </a:ln>
        </p:spPr>
      </p:pic>
      <p:pic>
        <p:nvPicPr>
          <p:cNvPr id="54276" name="rg_hi" descr="http://t3.gstatic.com/images?q=tbn:ANd9GcS0bwbZC-dY2OjbcGwQrLVuLLxvInmi-1EpWBT9L4m2XJHkn53a7A">
            <a:hlinkClick r:id="rId5"/>
          </p:cNvPr>
          <p:cNvPicPr>
            <a:picLocks noChangeAspect="1" noChangeArrowheads="1"/>
          </p:cNvPicPr>
          <p:nvPr/>
        </p:nvPicPr>
        <p:blipFill>
          <a:blip r:embed="rId6"/>
          <a:srcRect/>
          <a:stretch>
            <a:fillRect/>
          </a:stretch>
        </p:blipFill>
        <p:spPr bwMode="auto">
          <a:xfrm>
            <a:off x="4191000" y="1981200"/>
            <a:ext cx="2514600" cy="1819275"/>
          </a:xfrm>
          <a:prstGeom prst="rect">
            <a:avLst/>
          </a:prstGeom>
          <a:noFill/>
          <a:ln w="9525">
            <a:noFill/>
            <a:miter lim="800000"/>
            <a:headEnd/>
            <a:tailEnd/>
          </a:ln>
        </p:spPr>
      </p:pic>
      <p:pic>
        <p:nvPicPr>
          <p:cNvPr id="54277" name="Picture 4" descr="220px-L1_2_vertebral_fracture">
            <a:hlinkClick r:id="rId7"/>
          </p:cNvPr>
          <p:cNvPicPr>
            <a:picLocks noChangeAspect="1" noChangeArrowheads="1"/>
          </p:cNvPicPr>
          <p:nvPr/>
        </p:nvPicPr>
        <p:blipFill>
          <a:blip r:embed="rId8"/>
          <a:srcRect/>
          <a:stretch>
            <a:fillRect/>
          </a:stretch>
        </p:blipFill>
        <p:spPr bwMode="auto">
          <a:xfrm>
            <a:off x="685800" y="1981200"/>
            <a:ext cx="2743200" cy="3105150"/>
          </a:xfrm>
          <a:prstGeom prst="rect">
            <a:avLst/>
          </a:prstGeom>
          <a:noFill/>
          <a:ln w="9525">
            <a:noFill/>
            <a:miter lim="800000"/>
            <a:headEnd/>
            <a:tailEnd/>
          </a:ln>
        </p:spPr>
      </p:pic>
      <p:sp>
        <p:nvSpPr>
          <p:cNvPr id="7" name="Title 1"/>
          <p:cNvSpPr txBox="1">
            <a:spLocks/>
          </p:cNvSpPr>
          <p:nvPr/>
        </p:nvSpPr>
        <p:spPr>
          <a:xfrm>
            <a:off x="17526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dirty="0" err="1"/>
              <a:t>sonography</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rtlCol="0">
            <a:normAutofit/>
          </a:bodyPr>
          <a:lstStyle/>
          <a:p>
            <a:pPr algn="just" eaLnBrk="1" fontAlgn="auto" hangingPunct="1">
              <a:spcAft>
                <a:spcPts val="0"/>
              </a:spcAft>
              <a:defRPr/>
            </a:pPr>
            <a:r>
              <a:rPr lang="en-US" b="1" dirty="0" smtClean="0">
                <a:latin typeface="Tahoma" pitchFamily="34" charset="0"/>
                <a:ea typeface="Times New Roman" pitchFamily="18" charset="0"/>
                <a:cs typeface="Tahoma" pitchFamily="34" charset="0"/>
              </a:rPr>
              <a:t/>
            </a:r>
            <a:br>
              <a:rPr lang="en-US" b="1" dirty="0" smtClean="0">
                <a:latin typeface="Tahoma" pitchFamily="34" charset="0"/>
                <a:ea typeface="Times New Roman" pitchFamily="18" charset="0"/>
                <a:cs typeface="Tahoma" pitchFamily="34" charset="0"/>
              </a:rPr>
            </a:br>
            <a:endParaRPr lang="en-US" dirty="0"/>
          </a:p>
        </p:txBody>
      </p:sp>
      <p:sp>
        <p:nvSpPr>
          <p:cNvPr id="55299" name="Rectangle 1"/>
          <p:cNvSpPr>
            <a:spLocks noChangeArrowheads="1"/>
          </p:cNvSpPr>
          <p:nvPr/>
        </p:nvSpPr>
        <p:spPr bwMode="auto">
          <a:xfrm>
            <a:off x="0" y="3429000"/>
            <a:ext cx="8686800" cy="3046988"/>
          </a:xfrm>
          <a:prstGeom prst="rect">
            <a:avLst/>
          </a:prstGeom>
          <a:noFill/>
          <a:ln w="9525">
            <a:noFill/>
            <a:miter lim="800000"/>
            <a:headEnd/>
            <a:tailEnd/>
          </a:ln>
        </p:spPr>
        <p:txBody>
          <a:bodyPr wrap="square" anchor="ctr">
            <a:spAutoFit/>
          </a:bodyPr>
          <a:lstStyle/>
          <a:p>
            <a:pPr>
              <a:tabLst>
                <a:tab pos="457200" algn="l"/>
              </a:tabLst>
            </a:pPr>
            <a:endParaRPr lang="en-US" sz="2400" b="1" dirty="0">
              <a:latin typeface="Tahoma" pitchFamily="34" charset="0"/>
              <a:ea typeface="Times New Roman" pitchFamily="18" charset="0"/>
              <a:cs typeface="Tahoma" pitchFamily="34" charset="0"/>
            </a:endParaRPr>
          </a:p>
          <a:p>
            <a:pPr>
              <a:tabLst>
                <a:tab pos="457200" algn="l"/>
              </a:tabLst>
            </a:pPr>
            <a:endParaRPr lang="en-US" sz="2400" dirty="0">
              <a:latin typeface="Tahoma" pitchFamily="34" charset="0"/>
              <a:ea typeface="Times New Roman" pitchFamily="18" charset="0"/>
              <a:cs typeface="Tahoma" pitchFamily="34" charset="0"/>
            </a:endParaRPr>
          </a:p>
          <a:p>
            <a:pPr algn="just" eaLnBrk="0" hangingPunct="0">
              <a:buFontTx/>
              <a:buChar char="•"/>
              <a:tabLst>
                <a:tab pos="457200" algn="l"/>
              </a:tabLst>
            </a:pPr>
            <a:r>
              <a:rPr lang="en-US" sz="2400" b="1" dirty="0">
                <a:latin typeface="Tahoma" pitchFamily="34" charset="0"/>
                <a:ea typeface="Times New Roman" pitchFamily="18" charset="0"/>
                <a:cs typeface="Tahoma" pitchFamily="34" charset="0"/>
              </a:rPr>
              <a:t>Tscore-1.0 or greater is "normal</a:t>
            </a:r>
            <a:r>
              <a:rPr lang="en-US" sz="2400" b="1" dirty="0" smtClean="0">
                <a:latin typeface="Tahoma" pitchFamily="34" charset="0"/>
                <a:ea typeface="Times New Roman" pitchFamily="18" charset="0"/>
                <a:cs typeface="Tahoma" pitchFamily="34" charset="0"/>
              </a:rPr>
              <a:t>“.</a:t>
            </a:r>
            <a:endParaRPr lang="en-US" sz="2400" dirty="0">
              <a:latin typeface="Tahoma" pitchFamily="34" charset="0"/>
              <a:ea typeface="Times New Roman" pitchFamily="18" charset="0"/>
              <a:cs typeface="Tahoma" pitchFamily="34" charset="0"/>
            </a:endParaRPr>
          </a:p>
          <a:p>
            <a:pPr algn="just" eaLnBrk="0" hangingPunct="0">
              <a:buFontTx/>
              <a:buChar char="•"/>
              <a:tabLst>
                <a:tab pos="457200" algn="l"/>
              </a:tabLst>
            </a:pPr>
            <a:r>
              <a:rPr lang="en-US" sz="2400" b="1" dirty="0">
                <a:latin typeface="Tahoma" pitchFamily="34" charset="0"/>
                <a:ea typeface="Times New Roman" pitchFamily="18" charset="0"/>
                <a:cs typeface="Tahoma" pitchFamily="34" charset="0"/>
              </a:rPr>
              <a:t>T-score between -1.0 and -2.5 is "low bone mass" (or "</a:t>
            </a:r>
            <a:r>
              <a:rPr lang="en-US" sz="2400" b="1" dirty="0" err="1">
                <a:latin typeface="Tahoma" pitchFamily="34" charset="0"/>
                <a:ea typeface="Times New Roman" pitchFamily="18" charset="0"/>
                <a:cs typeface="Tahoma" pitchFamily="34" charset="0"/>
              </a:rPr>
              <a:t>Osteopenia</a:t>
            </a:r>
            <a:r>
              <a:rPr lang="en-US" sz="2400" b="1" dirty="0" smtClean="0">
                <a:latin typeface="Tahoma" pitchFamily="34" charset="0"/>
                <a:ea typeface="Times New Roman" pitchFamily="18" charset="0"/>
                <a:cs typeface="Tahoma" pitchFamily="34" charset="0"/>
              </a:rPr>
              <a:t>").</a:t>
            </a:r>
            <a:endParaRPr lang="en-US" sz="2400" dirty="0">
              <a:latin typeface="Tahoma" pitchFamily="34" charset="0"/>
              <a:ea typeface="Times New Roman" pitchFamily="18" charset="0"/>
              <a:cs typeface="Tahoma" pitchFamily="34" charset="0"/>
            </a:endParaRPr>
          </a:p>
          <a:p>
            <a:pPr algn="just" eaLnBrk="0" hangingPunct="0">
              <a:buFontTx/>
              <a:buChar char="•"/>
              <a:tabLst>
                <a:tab pos="457200" algn="l"/>
              </a:tabLst>
            </a:pPr>
            <a:r>
              <a:rPr lang="en-US" sz="2400" b="1" dirty="0">
                <a:latin typeface="Tahoma" pitchFamily="34" charset="0"/>
                <a:ea typeface="Times New Roman" pitchFamily="18" charset="0"/>
                <a:cs typeface="Tahoma" pitchFamily="34" charset="0"/>
              </a:rPr>
              <a:t>T-score -2.5 or below is osteoporosis</a:t>
            </a:r>
            <a:r>
              <a:rPr lang="en-US" b="1" dirty="0">
                <a:latin typeface="Tahoma" pitchFamily="34" charset="0"/>
                <a:ea typeface="Times New Roman" pitchFamily="18" charset="0"/>
                <a:cs typeface="Tahoma" pitchFamily="34" charset="0"/>
              </a:rPr>
              <a:t>.</a:t>
            </a:r>
            <a:endParaRPr lang="en-US" dirty="0">
              <a:ea typeface="Times New Roman" pitchFamily="18" charset="0"/>
            </a:endParaRPr>
          </a:p>
        </p:txBody>
      </p:sp>
      <p:sp>
        <p:nvSpPr>
          <p:cNvPr id="55300" name="TextBox 3"/>
          <p:cNvSpPr txBox="1">
            <a:spLocks noChangeArrowheads="1"/>
          </p:cNvSpPr>
          <p:nvPr/>
        </p:nvSpPr>
        <p:spPr bwMode="auto">
          <a:xfrm>
            <a:off x="3200400" y="32004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55301" name="Picture 4" descr="http://www.calciuminfo.com/img/chart_bone.jpg"/>
          <p:cNvPicPr>
            <a:picLocks noChangeAspect="1" noChangeArrowheads="1"/>
          </p:cNvPicPr>
          <p:nvPr/>
        </p:nvPicPr>
        <p:blipFill>
          <a:blip r:embed="rId3"/>
          <a:srcRect/>
          <a:stretch>
            <a:fillRect/>
          </a:stretch>
        </p:blipFill>
        <p:spPr bwMode="auto">
          <a:xfrm>
            <a:off x="1066800" y="2133600"/>
            <a:ext cx="6419850" cy="1905000"/>
          </a:xfrm>
          <a:prstGeom prst="rect">
            <a:avLst/>
          </a:prstGeom>
          <a:noFill/>
          <a:ln w="9525">
            <a:noFill/>
            <a:miter lim="800000"/>
            <a:headEnd/>
            <a:tailEnd/>
          </a:ln>
        </p:spPr>
      </p:pic>
      <p:sp>
        <p:nvSpPr>
          <p:cNvPr id="7" name="Title 1"/>
          <p:cNvSpPr txBox="1">
            <a:spLocks/>
          </p:cNvSpPr>
          <p:nvPr/>
        </p:nvSpPr>
        <p:spPr>
          <a:xfrm>
            <a:off x="17526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fontScale="70000" lnSpcReduction="20000"/>
          </a:bodyPr>
          <a:lstStyle/>
          <a:p>
            <a:pPr lvl="0" fontAlgn="auto">
              <a:spcAft>
                <a:spcPts val="0"/>
              </a:spcAft>
              <a:defRPr/>
            </a:pPr>
            <a:r>
              <a:rPr lang="en-US" sz="3600" dirty="0">
                <a:latin typeface="Tahoma" pitchFamily="34" charset="0"/>
                <a:ea typeface="Times New Roman" pitchFamily="18" charset="0"/>
                <a:cs typeface="Tahoma" pitchFamily="34" charset="0"/>
              </a:rPr>
              <a:t>The </a:t>
            </a:r>
            <a:r>
              <a:rPr lang="en-US" sz="3600" dirty="0">
                <a:solidFill>
                  <a:schemeClr val="tx1"/>
                </a:solidFill>
                <a:latin typeface="Tahoma" pitchFamily="34" charset="0"/>
                <a:ea typeface="Times New Roman" pitchFamily="18" charset="0"/>
                <a:cs typeface="Tahoma" pitchFamily="34" charset="0"/>
              </a:rPr>
              <a:t>World Health Organization </a:t>
            </a:r>
            <a:r>
              <a:rPr lang="en-US" sz="3600" dirty="0">
                <a:latin typeface="Tahoma" pitchFamily="34" charset="0"/>
                <a:ea typeface="Times New Roman" pitchFamily="18" charset="0"/>
                <a:cs typeface="Tahoma" pitchFamily="34" charset="0"/>
              </a:rPr>
              <a:t>has established the following diagnostic guidelines:</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solidFill>
                  <a:schemeClr val="tx1"/>
                </a:solidFill>
                <a:latin typeface="Cambria" pitchFamily="18" charset="0"/>
                <a:cs typeface="Times New Roman" pitchFamily="18" charset="0"/>
              </a:rPr>
              <a:t/>
            </a:r>
            <a:br>
              <a:rPr lang="en-US" dirty="0" smtClean="0">
                <a:solidFill>
                  <a:schemeClr val="tx1"/>
                </a:solidFill>
                <a:latin typeface="Cambria" pitchFamily="18" charset="0"/>
                <a:cs typeface="Times New Roman" pitchFamily="18" charset="0"/>
              </a:rPr>
            </a:br>
            <a:endParaRPr lang="en-US" dirty="0"/>
          </a:p>
        </p:txBody>
      </p:sp>
      <p:sp>
        <p:nvSpPr>
          <p:cNvPr id="3" name="TextBox 2"/>
          <p:cNvSpPr txBox="1"/>
          <p:nvPr/>
        </p:nvSpPr>
        <p:spPr>
          <a:xfrm>
            <a:off x="228600" y="2057400"/>
            <a:ext cx="8915400" cy="3850184"/>
          </a:xfrm>
          <a:prstGeom prst="rect">
            <a:avLst/>
          </a:prstGeom>
          <a:noFill/>
        </p:spPr>
        <p:txBody>
          <a:bodyPr wrap="square" rtlCol="0">
            <a:spAutoFit/>
          </a:bodyPr>
          <a:lstStyle/>
          <a:p>
            <a:pPr lvl="0" algn="l" eaLnBrk="0" hangingPunct="0">
              <a:spcBef>
                <a:spcPct val="0"/>
              </a:spcBef>
            </a:pPr>
            <a:r>
              <a:rPr lang="en-US" sz="2400" dirty="0" smtClean="0">
                <a:solidFill>
                  <a:schemeClr val="tx1"/>
                </a:solidFill>
                <a:latin typeface="Tahoma" pitchFamily="34" charset="0"/>
                <a:ea typeface="Times New Roman" pitchFamily="18" charset="0"/>
                <a:cs typeface="Tahoma" pitchFamily="34" charset="0"/>
              </a:rPr>
              <a:t>A number of clinical decision rules have been created to predict the risk of osteoporotic fractures. The Q Fracture score was developed in 2009 and is based on age, BMI, smoking status, alcohol use, rheumatoid arthritis, cardiovascular disease, type 2 diabetes, asthma, use of tri cyclic antidepressants or corticosteroids, liver disease, and a history of falls in men. In women hormone replacement therapy, parental history of osteoporosis, gastrointestinal mal absorption, and menopausal symptoms are also taken into account. A website is available to help apply this score .</a:t>
            </a:r>
            <a:endParaRPr lang="en-US" sz="2400" dirty="0"/>
          </a:p>
        </p:txBody>
      </p:sp>
      <p:sp>
        <p:nvSpPr>
          <p:cNvPr id="4" name="Title 1"/>
          <p:cNvSpPr txBox="1">
            <a:spLocks/>
          </p:cNvSpPr>
          <p:nvPr/>
        </p:nvSpPr>
        <p:spPr>
          <a:xfrm>
            <a:off x="1828800" y="3048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dirty="0">
                <a:solidFill>
                  <a:schemeClr val="tx1"/>
                </a:solidFill>
                <a:latin typeface="Cambria" pitchFamily="18" charset="0"/>
                <a:cs typeface="Times New Roman" pitchFamily="18" charset="0"/>
              </a:rPr>
              <a:t>Clinical decision rule</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2" descr="http://www.medgadget.com/archives/img/age-definition-tech.jpg"/>
          <p:cNvPicPr>
            <a:picLocks noChangeAspect="1" noChangeArrowheads="1"/>
          </p:cNvPicPr>
          <p:nvPr/>
        </p:nvPicPr>
        <p:blipFill>
          <a:blip r:embed="rId3"/>
          <a:srcRect/>
          <a:stretch>
            <a:fillRect/>
          </a:stretch>
        </p:blipFill>
        <p:spPr bwMode="auto">
          <a:xfrm>
            <a:off x="140677" y="1981200"/>
            <a:ext cx="8850924" cy="4876800"/>
          </a:xfrm>
          <a:prstGeom prst="rect">
            <a:avLst/>
          </a:prstGeom>
          <a:noFill/>
          <a:ln w="9525">
            <a:noFill/>
            <a:miter lim="800000"/>
            <a:headEnd/>
            <a:tailEnd/>
          </a:ln>
          <a:scene3d>
            <a:camera prst="obliqueBottomLeft"/>
            <a:lightRig rig="threePt" dir="t"/>
          </a:scene3d>
          <a:sp3d>
            <a:bevelT/>
          </a:sp3d>
        </p:spPr>
      </p:pic>
      <p:sp>
        <p:nvSpPr>
          <p:cNvPr id="5" name="Title 1"/>
          <p:cNvSpPr txBox="1">
            <a:spLocks/>
          </p:cNvSpPr>
          <p:nvPr/>
        </p:nvSpPr>
        <p:spPr>
          <a:xfrm>
            <a:off x="1756112" y="1524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dirty="0"/>
              <a:t>Color biomarker</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28600" y="1676401"/>
            <a:ext cx="4419600" cy="4893647"/>
          </a:xfrm>
          <a:prstGeom prst="rect">
            <a:avLst/>
          </a:prstGeom>
          <a:noFill/>
          <a:ln w="9525">
            <a:noFill/>
            <a:miter lim="800000"/>
            <a:headEnd/>
            <a:tailEnd/>
          </a:ln>
        </p:spPr>
        <p:txBody>
          <a:bodyPr wrap="square">
            <a:spAutoFit/>
          </a:bodyPr>
          <a:lstStyle/>
          <a:p>
            <a:pPr algn="just"/>
            <a:r>
              <a:rPr lang="en-US" sz="2400" dirty="0">
                <a:latin typeface="Calibri" pitchFamily="34" charset="0"/>
              </a:rPr>
              <a:t>All women need calcium to protect their bones. In pregnancy, calcium intake is particularly important. A fetus's growing skeleton requires a lot of calcium, and the baby takes its necessary nutrients from its mother, particularly during the last trimester. If the mother doesn't get enough calcium from her diet or from supplements, this can create health problems and potentially put her bones at risk.</a:t>
            </a:r>
          </a:p>
        </p:txBody>
      </p:sp>
      <p:pic>
        <p:nvPicPr>
          <p:cNvPr id="4" name="il_fi" descr="http://www.inovababynet.com/images/preg%20profile.jpg"/>
          <p:cNvPicPr>
            <a:picLocks noChangeAspect="1" noChangeArrowheads="1"/>
          </p:cNvPicPr>
          <p:nvPr/>
        </p:nvPicPr>
        <p:blipFill>
          <a:blip r:embed="rId3"/>
          <a:srcRect/>
          <a:stretch>
            <a:fillRect/>
          </a:stretch>
        </p:blipFill>
        <p:spPr bwMode="auto">
          <a:xfrm>
            <a:off x="4590393" y="1763110"/>
            <a:ext cx="4162425" cy="4343400"/>
          </a:xfrm>
          <a:prstGeom prst="rect">
            <a:avLst/>
          </a:prstGeom>
          <a:noFill/>
          <a:ln w="9525">
            <a:noFill/>
            <a:miter lim="800000"/>
            <a:headEnd/>
            <a:tailEnd/>
          </a:ln>
          <a:effectLst>
            <a:innerShdw blurRad="63500" dist="50800" dir="18900000">
              <a:prstClr val="black">
                <a:alpha val="50000"/>
              </a:prstClr>
            </a:innerShdw>
          </a:effectLst>
          <a:scene3d>
            <a:camera prst="perspectiveLeft"/>
            <a:lightRig rig="chilly" dir="t"/>
          </a:scene3d>
          <a:sp3d prstMaterial="plastic">
            <a:bevelT/>
          </a:sp3d>
        </p:spPr>
      </p:pic>
      <p:sp>
        <p:nvSpPr>
          <p:cNvPr id="5" name="Title 1"/>
          <p:cNvSpPr txBox="1">
            <a:spLocks/>
          </p:cNvSpPr>
          <p:nvPr/>
        </p:nvSpPr>
        <p:spPr>
          <a:xfrm>
            <a:off x="16764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dirty="0"/>
              <a:t>Pregnancy &amp;lactation</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Content Placeholder 5"/>
          <p:cNvSpPr>
            <a:spLocks noGrp="1"/>
          </p:cNvSpPr>
          <p:nvPr>
            <p:ph sz="half" idx="4294967295"/>
          </p:nvPr>
        </p:nvSpPr>
        <p:spPr>
          <a:xfrm>
            <a:off x="5105400" y="1981200"/>
            <a:ext cx="4038600" cy="4267200"/>
          </a:xfrm>
          <a:prstGeom prst="rect">
            <a:avLst/>
          </a:prstGeom>
        </p:spPr>
        <p:txBody>
          <a:bodyPr/>
          <a:lstStyle/>
          <a:p>
            <a:pPr algn="just" eaLnBrk="1" hangingPunct="1"/>
            <a:endParaRPr lang="en-US" dirty="0" smtClean="0"/>
          </a:p>
          <a:p>
            <a:pPr algn="just" eaLnBrk="1" hangingPunct="1"/>
            <a:endParaRPr lang="en-US" dirty="0" smtClean="0"/>
          </a:p>
          <a:p>
            <a:pPr algn="just" eaLnBrk="1" hangingPunct="1"/>
            <a:endParaRPr lang="en-US" dirty="0" smtClean="0"/>
          </a:p>
        </p:txBody>
      </p:sp>
      <p:sp>
        <p:nvSpPr>
          <p:cNvPr id="83973" name="TextBox 7"/>
          <p:cNvSpPr txBox="1">
            <a:spLocks noChangeArrowheads="1"/>
          </p:cNvSpPr>
          <p:nvPr/>
        </p:nvSpPr>
        <p:spPr bwMode="auto">
          <a:xfrm>
            <a:off x="4800600" y="2209800"/>
            <a:ext cx="1860550" cy="369888"/>
          </a:xfrm>
          <a:prstGeom prst="rect">
            <a:avLst/>
          </a:prstGeom>
          <a:noFill/>
          <a:ln w="9525">
            <a:noFill/>
            <a:miter lim="800000"/>
            <a:headEnd/>
            <a:tailEnd/>
          </a:ln>
        </p:spPr>
        <p:txBody>
          <a:bodyPr>
            <a:spAutoFit/>
          </a:bodyPr>
          <a:lstStyle/>
          <a:p>
            <a:endParaRPr lang="en-US"/>
          </a:p>
        </p:txBody>
      </p:sp>
      <p:graphicFrame>
        <p:nvGraphicFramePr>
          <p:cNvPr id="1027" name="Object 3"/>
          <p:cNvGraphicFramePr>
            <a:graphicFrameLocks noChangeAspect="1"/>
          </p:cNvGraphicFramePr>
          <p:nvPr/>
        </p:nvGraphicFramePr>
        <p:xfrm>
          <a:off x="31750" y="1981200"/>
          <a:ext cx="9112250" cy="4651375"/>
        </p:xfrm>
        <a:graphic>
          <a:graphicData uri="http://schemas.openxmlformats.org/presentationml/2006/ole">
            <p:oleObj spid="_x0000_s25602" name="Worksheet" r:id="rId4" imgW="6286383" imgH="3248111" progId="Excel.Sheet.8">
              <p:embed/>
            </p:oleObj>
          </a:graphicData>
        </a:graphic>
      </p:graphicFrame>
      <p:sp>
        <p:nvSpPr>
          <p:cNvPr id="6" name="Title 1"/>
          <p:cNvSpPr txBox="1">
            <a:spLocks/>
          </p:cNvSpPr>
          <p:nvPr/>
        </p:nvSpPr>
        <p:spPr>
          <a:xfrm>
            <a:off x="1828800" y="2286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b="1" kern="0" dirty="0">
                <a:effectLst>
                  <a:outerShdw blurRad="38100" dist="38100" dir="2700000" algn="tl">
                    <a:srgbClr val="000000"/>
                  </a:outerShdw>
                </a:effectLst>
              </a:rPr>
              <a:t>RDA</a:t>
            </a:r>
            <a:endParaRPr kumimoji="0" lang="en-US" sz="36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1"/>
          <p:cNvSpPr>
            <a:spLocks noChangeArrowheads="1"/>
          </p:cNvSpPr>
          <p:nvPr/>
        </p:nvSpPr>
        <p:spPr bwMode="auto">
          <a:xfrm>
            <a:off x="0" y="1662112"/>
            <a:ext cx="9144000" cy="3970318"/>
          </a:xfrm>
          <a:prstGeom prst="rect">
            <a:avLst/>
          </a:prstGeom>
          <a:noFill/>
          <a:ln w="9525">
            <a:noFill/>
            <a:miter lim="800000"/>
            <a:headEnd/>
            <a:tailEnd/>
          </a:ln>
        </p:spPr>
        <p:txBody>
          <a:bodyPr wrap="square" anchor="ctr">
            <a:spAutoFit/>
          </a:bodyPr>
          <a:lstStyle/>
          <a:p>
            <a:pPr algn="just"/>
            <a:r>
              <a:rPr lang="en-US" sz="2800" b="1" dirty="0" smtClean="0">
                <a:latin typeface="Tahoma" pitchFamily="34" charset="0"/>
                <a:ea typeface="Times New Roman" pitchFamily="18" charset="0"/>
                <a:cs typeface="Tahoma" pitchFamily="34" charset="0"/>
              </a:rPr>
              <a:t>Soybean— The </a:t>
            </a:r>
            <a:r>
              <a:rPr lang="en-US" sz="2800" b="1" dirty="0" err="1">
                <a:latin typeface="Tahoma" pitchFamily="34" charset="0"/>
                <a:ea typeface="Times New Roman" pitchFamily="18" charset="0"/>
                <a:cs typeface="Tahoma" pitchFamily="34" charset="0"/>
              </a:rPr>
              <a:t>isoflavones</a:t>
            </a:r>
            <a:r>
              <a:rPr lang="en-US" sz="2800" b="1" dirty="0">
                <a:latin typeface="Tahoma" pitchFamily="34" charset="0"/>
                <a:ea typeface="Times New Roman" pitchFamily="18" charset="0"/>
                <a:cs typeface="Tahoma" pitchFamily="34" charset="0"/>
              </a:rPr>
              <a:t> in </a:t>
            </a:r>
            <a:r>
              <a:rPr lang="en-US" sz="2800" b="1" dirty="0" smtClean="0">
                <a:latin typeface="Tahoma" pitchFamily="34" charset="0"/>
                <a:ea typeface="Times New Roman" pitchFamily="18" charset="0"/>
                <a:cs typeface="Tahoma" pitchFamily="34" charset="0"/>
              </a:rPr>
              <a:t>soybeans </a:t>
            </a:r>
            <a:r>
              <a:rPr lang="en-US" sz="2800" b="1" dirty="0">
                <a:latin typeface="Tahoma" pitchFamily="34" charset="0"/>
                <a:ea typeface="Times New Roman" pitchFamily="18" charset="0"/>
                <a:cs typeface="Tahoma" pitchFamily="34" charset="0"/>
              </a:rPr>
              <a:t>,which function both as estrogen agonist and antioxidants in bone </a:t>
            </a:r>
            <a:r>
              <a:rPr lang="en-US" sz="2800" b="1" dirty="0" smtClean="0">
                <a:latin typeface="Tahoma" pitchFamily="34" charset="0"/>
                <a:ea typeface="Times New Roman" pitchFamily="18" charset="0"/>
                <a:cs typeface="Tahoma" pitchFamily="34" charset="0"/>
              </a:rPr>
              <a:t>cells , May </a:t>
            </a:r>
            <a:r>
              <a:rPr lang="en-US" sz="2800" b="1" dirty="0">
                <a:latin typeface="Tahoma" pitchFamily="34" charset="0"/>
                <a:ea typeface="Times New Roman" pitchFamily="18" charset="0"/>
                <a:cs typeface="Tahoma" pitchFamily="34" charset="0"/>
              </a:rPr>
              <a:t>results in bone </a:t>
            </a:r>
            <a:r>
              <a:rPr lang="en-US" sz="2800" b="1" dirty="0" err="1" smtClean="0">
                <a:latin typeface="Tahoma" pitchFamily="34" charset="0"/>
                <a:ea typeface="Times New Roman" pitchFamily="18" charset="0"/>
                <a:cs typeface="Tahoma" pitchFamily="34" charset="0"/>
              </a:rPr>
              <a:t>resorption</a:t>
            </a:r>
            <a:r>
              <a:rPr lang="en-US" sz="2800" b="1" dirty="0" smtClean="0">
                <a:latin typeface="Tahoma" pitchFamily="34" charset="0"/>
                <a:ea typeface="Times New Roman" pitchFamily="18" charset="0"/>
                <a:cs typeface="Tahoma" pitchFamily="34" charset="0"/>
              </a:rPr>
              <a:t> .Population </a:t>
            </a:r>
            <a:r>
              <a:rPr lang="en-US" sz="2800" b="1" dirty="0">
                <a:latin typeface="Tahoma" pitchFamily="34" charset="0"/>
                <a:ea typeface="Times New Roman" pitchFamily="18" charset="0"/>
                <a:cs typeface="Tahoma" pitchFamily="34" charset="0"/>
              </a:rPr>
              <a:t>with low calcium Intakes from milk and dairy products ,such as </a:t>
            </a:r>
            <a:r>
              <a:rPr lang="en-US" sz="2800" b="1" dirty="0" smtClean="0">
                <a:latin typeface="Tahoma" pitchFamily="34" charset="0"/>
                <a:ea typeface="Times New Roman" pitchFamily="18" charset="0"/>
                <a:cs typeface="Tahoma" pitchFamily="34" charset="0"/>
              </a:rPr>
              <a:t>Asians , may </a:t>
            </a:r>
            <a:r>
              <a:rPr lang="en-US" sz="2800" b="1" dirty="0">
                <a:latin typeface="Tahoma" pitchFamily="34" charset="0"/>
                <a:ea typeface="Times New Roman" pitchFamily="18" charset="0"/>
                <a:cs typeface="Tahoma" pitchFamily="34" charset="0"/>
              </a:rPr>
              <a:t>have some protection against osteoporosis and hip fractures when the intake of soy foods is high</a:t>
            </a:r>
            <a:r>
              <a:rPr lang="en-US" sz="2800" b="1" dirty="0" smtClean="0">
                <a:latin typeface="Tahoma" pitchFamily="34" charset="0"/>
                <a:ea typeface="Times New Roman" pitchFamily="18" charset="0"/>
                <a:cs typeface="Tahoma" pitchFamily="34" charset="0"/>
              </a:rPr>
              <a:t>. </a:t>
            </a:r>
            <a:r>
              <a:rPr lang="en-US" sz="2800" b="1" dirty="0" err="1" smtClean="0">
                <a:latin typeface="Tahoma" pitchFamily="34" charset="0"/>
                <a:ea typeface="Times New Roman" pitchFamily="18" charset="0"/>
                <a:cs typeface="Tahoma" pitchFamily="34" charset="0"/>
              </a:rPr>
              <a:t>Isoflavons</a:t>
            </a:r>
            <a:r>
              <a:rPr lang="en-US" sz="2800" b="1" dirty="0" smtClean="0">
                <a:latin typeface="Tahoma" pitchFamily="34" charset="0"/>
                <a:ea typeface="Times New Roman" pitchFamily="18" charset="0"/>
                <a:cs typeface="Tahoma" pitchFamily="34" charset="0"/>
              </a:rPr>
              <a:t> </a:t>
            </a:r>
            <a:r>
              <a:rPr lang="en-US" sz="2800" b="1" dirty="0">
                <a:latin typeface="Tahoma" pitchFamily="34" charset="0"/>
                <a:ea typeface="Times New Roman" pitchFamily="18" charset="0"/>
                <a:cs typeface="Tahoma" pitchFamily="34" charset="0"/>
              </a:rPr>
              <a:t>such </a:t>
            </a:r>
            <a:r>
              <a:rPr lang="en-US" sz="2800" b="1" dirty="0" smtClean="0">
                <a:latin typeface="Tahoma" pitchFamily="34" charset="0"/>
                <a:ea typeface="Times New Roman" pitchFamily="18" charset="0"/>
                <a:cs typeface="Tahoma" pitchFamily="34" charset="0"/>
              </a:rPr>
              <a:t>as </a:t>
            </a:r>
            <a:r>
              <a:rPr lang="en-US" sz="2800" b="1" dirty="0" err="1" smtClean="0">
                <a:latin typeface="Tahoma" pitchFamily="34" charset="0"/>
                <a:ea typeface="Times New Roman" pitchFamily="18" charset="0"/>
                <a:cs typeface="Tahoma" pitchFamily="34" charset="0"/>
              </a:rPr>
              <a:t>genistein</a:t>
            </a:r>
            <a:r>
              <a:rPr lang="en-US" sz="2800" b="1" dirty="0" smtClean="0">
                <a:latin typeface="Tahoma" pitchFamily="34" charset="0"/>
                <a:ea typeface="Times New Roman" pitchFamily="18" charset="0"/>
                <a:cs typeface="Tahoma" pitchFamily="34" charset="0"/>
              </a:rPr>
              <a:t> </a:t>
            </a:r>
            <a:r>
              <a:rPr lang="en-US" sz="2800" b="1" dirty="0">
                <a:latin typeface="Tahoma" pitchFamily="34" charset="0"/>
                <a:ea typeface="Times New Roman" pitchFamily="18" charset="0"/>
                <a:cs typeface="Tahoma" pitchFamily="34" charset="0"/>
              </a:rPr>
              <a:t>,may act like selective estrogen receptors [SERMs]</a:t>
            </a:r>
            <a:endParaRPr lang="en-US" sz="2800" dirty="0">
              <a:ea typeface="Times New Roman" pitchFamily="18" charset="0"/>
              <a:cs typeface="Tahoma" pitchFamily="34" charset="0"/>
            </a:endParaRPr>
          </a:p>
        </p:txBody>
      </p:sp>
      <p:sp>
        <p:nvSpPr>
          <p:cNvPr id="5" name="Title 1"/>
          <p:cNvSpPr txBox="1">
            <a:spLocks/>
          </p:cNvSpPr>
          <p:nvPr/>
        </p:nvSpPr>
        <p:spPr>
          <a:xfrm>
            <a:off x="1828800" y="172328"/>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dirty="0"/>
              <a:t>DIETARY </a:t>
            </a:r>
            <a:r>
              <a:rPr lang="en-US" sz="3600" dirty="0" smtClean="0"/>
              <a:t>GUIDELINES</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just" eaLnBrk="1" hangingPunct="1"/>
            <a:endParaRPr lang="en-US" dirty="0" smtClean="0"/>
          </a:p>
        </p:txBody>
      </p:sp>
      <p:pic>
        <p:nvPicPr>
          <p:cNvPr id="59395" name="Picture 2" descr="SOYABEAN.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a:scene3d>
            <a:camera prst="perspectiveFront"/>
            <a:lightRig rig="threePt" dir="t"/>
          </a:scene3d>
          <a:sp3d>
            <a:bevelT/>
          </a:sp3d>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descr="Soy Foods">
            <a:hlinkClick r:id=""/>
          </p:cNvP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1"/>
          <p:cNvSpPr>
            <a:spLocks noChangeArrowheads="1"/>
          </p:cNvSpPr>
          <p:nvPr/>
        </p:nvSpPr>
        <p:spPr bwMode="auto">
          <a:xfrm>
            <a:off x="74950" y="2667000"/>
            <a:ext cx="8915400" cy="1938992"/>
          </a:xfrm>
          <a:prstGeom prst="rect">
            <a:avLst/>
          </a:prstGeom>
          <a:noFill/>
          <a:ln w="9525">
            <a:noFill/>
            <a:miter lim="800000"/>
            <a:headEnd/>
            <a:tailEnd/>
          </a:ln>
        </p:spPr>
        <p:txBody>
          <a:bodyPr wrap="square" anchor="ctr">
            <a:spAutoFit/>
          </a:bodyPr>
          <a:lstStyle/>
          <a:p>
            <a:pPr algn="just">
              <a:buFontTx/>
              <a:buChar char="•"/>
              <a:tabLst>
                <a:tab pos="457200" algn="l"/>
              </a:tabLst>
            </a:pPr>
            <a:r>
              <a:rPr lang="en-US" sz="2400" b="1" dirty="0">
                <a:latin typeface="Tahoma" pitchFamily="34" charset="0"/>
                <a:ea typeface="Times New Roman" pitchFamily="18" charset="0"/>
                <a:cs typeface="Tahoma" pitchFamily="34" charset="0"/>
              </a:rPr>
              <a:t>Milk and milk products</a:t>
            </a:r>
            <a:r>
              <a:rPr lang="en-US" sz="2400" dirty="0">
                <a:latin typeface="Tahoma" pitchFamily="34" charset="0"/>
                <a:ea typeface="Times New Roman" pitchFamily="18" charset="0"/>
                <a:cs typeface="Tahoma" pitchFamily="34" charset="0"/>
              </a:rPr>
              <a:t> – milk, yoghurt, cheese and buttermilk. One cup of milk, a 200g tub of yoghurt or 200ml of calcium fortified soymilk provides around 300mg calcium. </a:t>
            </a:r>
            <a:r>
              <a:rPr lang="en-US" sz="2400" dirty="0" smtClean="0">
                <a:latin typeface="Tahoma" pitchFamily="34" charset="0"/>
                <a:ea typeface="Times New Roman" pitchFamily="18" charset="0"/>
                <a:cs typeface="Tahoma" pitchFamily="34" charset="0"/>
              </a:rPr>
              <a:t>Skimmed </a:t>
            </a:r>
            <a:r>
              <a:rPr lang="en-US" sz="2400" dirty="0">
                <a:latin typeface="Tahoma" pitchFamily="34" charset="0"/>
                <a:ea typeface="Times New Roman" pitchFamily="18" charset="0"/>
                <a:cs typeface="Tahoma" pitchFamily="34" charset="0"/>
              </a:rPr>
              <a:t>milks can provide larger </a:t>
            </a:r>
            <a:r>
              <a:rPr lang="en-US" sz="2400" dirty="0" smtClean="0">
                <a:latin typeface="Tahoma" pitchFamily="34" charset="0"/>
                <a:ea typeface="Times New Roman" pitchFamily="18" charset="0"/>
                <a:cs typeface="Tahoma" pitchFamily="34" charset="0"/>
              </a:rPr>
              <a:t>amount </a:t>
            </a:r>
            <a:r>
              <a:rPr lang="en-US" sz="2400" dirty="0">
                <a:latin typeface="Tahoma" pitchFamily="34" charset="0"/>
                <a:ea typeface="Times New Roman" pitchFamily="18" charset="0"/>
                <a:cs typeface="Tahoma" pitchFamily="34" charset="0"/>
              </a:rPr>
              <a:t>of </a:t>
            </a:r>
            <a:r>
              <a:rPr lang="en-US" sz="2400" dirty="0" smtClean="0">
                <a:latin typeface="Tahoma" pitchFamily="34" charset="0"/>
                <a:ea typeface="Times New Roman" pitchFamily="18" charset="0"/>
                <a:cs typeface="Tahoma" pitchFamily="34" charset="0"/>
              </a:rPr>
              <a:t>calcium </a:t>
            </a:r>
            <a:r>
              <a:rPr lang="en-US" sz="2400" dirty="0">
                <a:latin typeface="Tahoma" pitchFamily="34" charset="0"/>
                <a:ea typeface="Times New Roman" pitchFamily="18" charset="0"/>
                <a:cs typeface="Tahoma" pitchFamily="34" charset="0"/>
              </a:rPr>
              <a:t>280mg </a:t>
            </a:r>
            <a:r>
              <a:rPr lang="en-US" sz="2400" dirty="0" smtClean="0">
                <a:latin typeface="Tahoma" pitchFamily="34" charset="0"/>
                <a:ea typeface="Times New Roman" pitchFamily="18" charset="0"/>
                <a:cs typeface="Tahoma" pitchFamily="34" charset="0"/>
              </a:rPr>
              <a:t> </a:t>
            </a:r>
            <a:r>
              <a:rPr lang="en-US" sz="2400" dirty="0">
                <a:latin typeface="Tahoma" pitchFamily="34" charset="0"/>
                <a:ea typeface="Times New Roman" pitchFamily="18" charset="0"/>
                <a:cs typeface="Tahoma" pitchFamily="34" charset="0"/>
              </a:rPr>
              <a:t>per 200ml milk.</a:t>
            </a:r>
            <a:endParaRPr lang="en-US" sz="2400" dirty="0">
              <a:ea typeface="Times New Roman" pitchFamily="18" charset="0"/>
              <a:cs typeface="Tahoma" pitchFamily="34" charset="0"/>
            </a:endParaRPr>
          </a:p>
        </p:txBody>
      </p:sp>
      <p:pic>
        <p:nvPicPr>
          <p:cNvPr id="61444" name="Content Placeholder 3" descr="C:\Users\D e lll\Documents\calcium-deficiency-symptoms-calcium-rich-foods-and-supplements,18.aspx_files\calcium.jpg"/>
          <p:cNvPicPr>
            <a:picLocks/>
          </p:cNvPicPr>
          <p:nvPr/>
        </p:nvPicPr>
        <p:blipFill>
          <a:blip r:embed="rId3"/>
          <a:srcRect/>
          <a:stretch>
            <a:fillRect/>
          </a:stretch>
        </p:blipFill>
        <p:spPr bwMode="auto">
          <a:xfrm>
            <a:off x="2286000" y="381000"/>
            <a:ext cx="5486400" cy="2286000"/>
          </a:xfrm>
          <a:prstGeom prst="rect">
            <a:avLst/>
          </a:prstGeom>
          <a:noFill/>
          <a:ln w="9525">
            <a:noFill/>
            <a:miter lim="800000"/>
            <a:headEnd/>
            <a:tailEnd/>
          </a:ln>
        </p:spPr>
      </p:pic>
      <p:pic>
        <p:nvPicPr>
          <p:cNvPr id="4" name="rg_hi" descr="http://t2.gstatic.com/images?q=tbn:ANd9GcRwbE6JTeNFevKAK6j7aLmZgWhwG2WBMOBA-fj7wVVf2J-U6iGlhg">
            <a:hlinkClick r:id="rId4"/>
          </p:cNvPr>
          <p:cNvPicPr/>
          <p:nvPr/>
        </p:nvPicPr>
        <p:blipFill>
          <a:blip r:embed="rId5"/>
          <a:srcRect/>
          <a:stretch>
            <a:fillRect/>
          </a:stretch>
        </p:blipFill>
        <p:spPr bwMode="auto">
          <a:xfrm>
            <a:off x="3810000" y="4343400"/>
            <a:ext cx="2466975" cy="220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228600" y="1905000"/>
            <a:ext cx="4724400" cy="4493538"/>
          </a:xfrm>
          <a:prstGeom prst="rect">
            <a:avLst/>
          </a:prstGeom>
          <a:noFill/>
          <a:ln w="9525">
            <a:noFill/>
            <a:miter lim="800000"/>
            <a:headEnd/>
            <a:tailEnd/>
          </a:ln>
        </p:spPr>
        <p:txBody>
          <a:bodyPr wrap="square" anchor="ctr">
            <a:spAutoFit/>
          </a:bodyPr>
          <a:lstStyle/>
          <a:p>
            <a:pPr algn="just">
              <a:buFontTx/>
              <a:buChar char="•"/>
              <a:tabLst>
                <a:tab pos="457200" algn="l"/>
              </a:tabLst>
            </a:pPr>
            <a:r>
              <a:rPr lang="en-US" sz="2200" b="1" dirty="0">
                <a:latin typeface="Tahoma" pitchFamily="34" charset="0"/>
                <a:ea typeface="Times New Roman" pitchFamily="18" charset="0"/>
                <a:cs typeface="Tahoma" pitchFamily="34" charset="0"/>
              </a:rPr>
              <a:t>Leafy green vegetables</a:t>
            </a:r>
            <a:r>
              <a:rPr lang="en-US" sz="2200" dirty="0">
                <a:latin typeface="Tahoma" pitchFamily="34" charset="0"/>
                <a:ea typeface="Times New Roman" pitchFamily="18" charset="0"/>
                <a:cs typeface="Tahoma" pitchFamily="34" charset="0"/>
              </a:rPr>
              <a:t> – </a:t>
            </a:r>
            <a:r>
              <a:rPr lang="en-US" sz="2200" dirty="0" smtClean="0">
                <a:latin typeface="Tahoma" pitchFamily="34" charset="0"/>
                <a:ea typeface="Times New Roman" pitchFamily="18" charset="0"/>
                <a:cs typeface="Tahoma" pitchFamily="34" charset="0"/>
              </a:rPr>
              <a:t>broccoli , drumstick leaves </a:t>
            </a:r>
            <a:r>
              <a:rPr lang="en-US" sz="2200" dirty="0">
                <a:latin typeface="Tahoma" pitchFamily="34" charset="0"/>
                <a:ea typeface="Times New Roman" pitchFamily="18" charset="0"/>
                <a:cs typeface="Tahoma" pitchFamily="34" charset="0"/>
              </a:rPr>
              <a:t>Chinese cabbage </a:t>
            </a:r>
            <a:r>
              <a:rPr lang="en-US" sz="2200" dirty="0" smtClean="0">
                <a:latin typeface="Tahoma" pitchFamily="34" charset="0"/>
                <a:ea typeface="Times New Roman" pitchFamily="18" charset="0"/>
                <a:cs typeface="Tahoma" pitchFamily="34" charset="0"/>
              </a:rPr>
              <a:t>and fenugreek leaves </a:t>
            </a:r>
            <a:r>
              <a:rPr lang="en-US" sz="2200" dirty="0">
                <a:latin typeface="Tahoma" pitchFamily="34" charset="0"/>
                <a:ea typeface="Times New Roman" pitchFamily="18" charset="0"/>
                <a:cs typeface="Tahoma" pitchFamily="34" charset="0"/>
              </a:rPr>
              <a:t>. One cup of cooked spinach contains 10mg, although only five per cent of this may be absorbed. This is due to the high concentration of oxalate, a compound in spinach that reduces calcium absorption. By contrast, one cup of cooked broccoli contains about 45mg of calcium, but the absorption from broccoli is much higher at around 50–60 per cent.</a:t>
            </a:r>
            <a:endParaRPr lang="en-US" sz="2200" dirty="0">
              <a:ea typeface="Times New Roman" pitchFamily="18" charset="0"/>
              <a:cs typeface="Tahoma" pitchFamily="34" charset="0"/>
            </a:endParaRPr>
          </a:p>
        </p:txBody>
      </p:sp>
      <p:pic>
        <p:nvPicPr>
          <p:cNvPr id="62467" name="Picture 3"/>
          <p:cNvPicPr>
            <a:picLocks noChangeAspect="1" noChangeArrowheads="1"/>
          </p:cNvPicPr>
          <p:nvPr/>
        </p:nvPicPr>
        <p:blipFill>
          <a:blip r:embed="rId3"/>
          <a:srcRect/>
          <a:stretch>
            <a:fillRect/>
          </a:stretch>
        </p:blipFill>
        <p:spPr bwMode="auto">
          <a:xfrm>
            <a:off x="4981575" y="114300"/>
            <a:ext cx="4162425" cy="2171700"/>
          </a:xfrm>
          <a:prstGeom prst="rect">
            <a:avLst/>
          </a:prstGeom>
          <a:noFill/>
          <a:ln w="9525">
            <a:noFill/>
            <a:miter lim="800000"/>
            <a:headEnd/>
            <a:tailEnd/>
          </a:ln>
        </p:spPr>
      </p:pic>
      <p:pic>
        <p:nvPicPr>
          <p:cNvPr id="62468" name="Picture 4" descr="National Institute of Nutrition Library, Hyderabad (INDIA)"/>
          <p:cNvPicPr>
            <a:picLocks noChangeAspect="1" noChangeArrowheads="1"/>
          </p:cNvPicPr>
          <p:nvPr/>
        </p:nvPicPr>
        <p:blipFill>
          <a:blip r:embed="rId4"/>
          <a:srcRect/>
          <a:stretch>
            <a:fillRect/>
          </a:stretch>
        </p:blipFill>
        <p:spPr bwMode="auto">
          <a:xfrm>
            <a:off x="4953000" y="2286000"/>
            <a:ext cx="4191000" cy="2362200"/>
          </a:xfrm>
          <a:prstGeom prst="rect">
            <a:avLst/>
          </a:prstGeom>
          <a:noFill/>
          <a:ln w="9525">
            <a:noFill/>
            <a:miter lim="800000"/>
            <a:headEnd/>
            <a:tailEnd/>
          </a:ln>
        </p:spPr>
      </p:pic>
      <p:pic>
        <p:nvPicPr>
          <p:cNvPr id="62469" name="Picture 2" descr="Basket of bok choy.">
            <a:hlinkClick r:id=""/>
          </p:cNvPr>
          <p:cNvPicPr>
            <a:picLocks noChangeAspect="1" noChangeArrowheads="1"/>
          </p:cNvPicPr>
          <p:nvPr/>
        </p:nvPicPr>
        <p:blipFill>
          <a:blip r:embed="rId5"/>
          <a:srcRect/>
          <a:stretch>
            <a:fillRect/>
          </a:stretch>
        </p:blipFill>
        <p:spPr bwMode="auto">
          <a:xfrm>
            <a:off x="4962526" y="4543425"/>
            <a:ext cx="4181474" cy="2057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76800" y="838200"/>
            <a:ext cx="3124200" cy="5293757"/>
          </a:xfrm>
          <a:prstGeom prst="rect">
            <a:avLst/>
          </a:prstGeom>
          <a:noFill/>
        </p:spPr>
        <p:txBody>
          <a:bodyPr wrap="square" rtlCol="0">
            <a:spAutoFit/>
          </a:bodyPr>
          <a:lstStyle/>
          <a:p>
            <a:pPr algn="just"/>
            <a:r>
              <a:rPr lang="en-US" sz="1800" dirty="0" smtClean="0"/>
              <a:t/>
            </a:r>
            <a:br>
              <a:rPr lang="en-US" sz="1800" dirty="0" smtClean="0"/>
            </a:br>
            <a:r>
              <a:rPr lang="en-US" sz="2000" dirty="0" err="1" smtClean="0"/>
              <a:t>Moringa</a:t>
            </a:r>
            <a:r>
              <a:rPr lang="en-US" sz="2000" dirty="0" smtClean="0"/>
              <a:t> tree or also known as “Drumstick,” is an exceptionally nutritious tree with a variety of potential uses. The tree is slender with drooping branches, and grows up to 10 meters in height. The </a:t>
            </a:r>
            <a:r>
              <a:rPr lang="en-US" sz="2000" dirty="0" err="1" smtClean="0"/>
              <a:t>moringa</a:t>
            </a:r>
            <a:r>
              <a:rPr lang="en-US" sz="2000" dirty="0" smtClean="0"/>
              <a:t> tree grows very quickly. It comes into leaves at the end of the dry season, when other foods are the scarcest. Actually, the </a:t>
            </a:r>
            <a:r>
              <a:rPr lang="en-US" sz="2000" dirty="0" err="1" smtClean="0"/>
              <a:t>Moringa</a:t>
            </a:r>
            <a:r>
              <a:rPr lang="en-US" sz="2000" dirty="0" smtClean="0"/>
              <a:t> grows quickly in any tropical climate. </a:t>
            </a:r>
            <a:endParaRPr lang="en-US" sz="2000" dirty="0"/>
          </a:p>
        </p:txBody>
      </p:sp>
      <p:pic>
        <p:nvPicPr>
          <p:cNvPr id="4" name="BLOGGER_PHOTO_ID_5334823470672317346" descr="4870-moringa-oleifera-leaf-powder-capsules-drumstick-tree-oil-ben-1"/>
          <p:cNvPicPr>
            <a:picLocks noChangeAspect="1" noChangeArrowheads="1"/>
          </p:cNvPicPr>
          <p:nvPr/>
        </p:nvPicPr>
        <p:blipFill>
          <a:blip r:embed="rId2"/>
          <a:srcRect/>
          <a:stretch>
            <a:fillRect/>
          </a:stretch>
        </p:blipFill>
        <p:spPr bwMode="auto">
          <a:xfrm>
            <a:off x="2133600" y="2057400"/>
            <a:ext cx="2009775" cy="3048000"/>
          </a:xfrm>
          <a:prstGeom prst="rect">
            <a:avLst/>
          </a:prstGeom>
          <a:noFill/>
          <a:ln w="9525">
            <a:noFill/>
            <a:miter lim="800000"/>
            <a:headEnd/>
            <a:tailEnd/>
          </a:ln>
        </p:spPr>
      </p:pic>
      <p:sp>
        <p:nvSpPr>
          <p:cNvPr id="5" name="Title 1"/>
          <p:cNvSpPr txBox="1">
            <a:spLocks/>
          </p:cNvSpPr>
          <p:nvPr/>
        </p:nvSpPr>
        <p:spPr>
          <a:xfrm>
            <a:off x="1524000" y="135984"/>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dirty="0"/>
              <a:t>Simply a Natural Miracle </a:t>
            </a:r>
            <a:endParaRPr kumimoji="0" lang="en-US" sz="36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381000"/>
            <a:ext cx="7391400" cy="1938992"/>
          </a:xfrm>
          <a:prstGeom prst="rect">
            <a:avLst/>
          </a:prstGeom>
          <a:noFill/>
        </p:spPr>
        <p:txBody>
          <a:bodyPr wrap="square" rtlCol="0">
            <a:spAutoFit/>
          </a:bodyPr>
          <a:lstStyle/>
          <a:p>
            <a:pPr lvl="0" algn="l">
              <a:spcBef>
                <a:spcPct val="0"/>
              </a:spcBef>
            </a:pPr>
            <a:r>
              <a:rPr lang="en-US" sz="2000" b="0" dirty="0" smtClean="0">
                <a:solidFill>
                  <a:schemeClr val="tx1"/>
                </a:solidFill>
                <a:latin typeface="Arial Black" pitchFamily="34" charset="0"/>
                <a:ea typeface="Times New Roman" pitchFamily="18" charset="0"/>
                <a:cs typeface="Times New Roman" pitchFamily="18" charset="0"/>
              </a:rPr>
              <a:t>Nutritionally, drumstick  leaves are of great value as sources of carotene, calcium, phosphorus and vitamin C. The leaves, flowers and fruits of drumstick which are used as vegetable have great nutritional value. </a:t>
            </a:r>
            <a:endParaRPr lang="en-US" sz="2000" b="0" dirty="0" smtClean="0">
              <a:solidFill>
                <a:schemeClr val="tx1"/>
              </a:solidFill>
              <a:latin typeface="Arial" pitchFamily="34" charset="0"/>
              <a:cs typeface="Arial" pitchFamily="34" charset="0"/>
            </a:endParaRPr>
          </a:p>
          <a:p>
            <a:pPr lvl="0" algn="l" eaLnBrk="0" hangingPunct="0">
              <a:spcBef>
                <a:spcPct val="0"/>
              </a:spcBef>
            </a:pPr>
            <a:r>
              <a:rPr lang="en-US" sz="2000" b="0" dirty="0" smtClean="0">
                <a:solidFill>
                  <a:schemeClr val="tx1"/>
                </a:solidFill>
                <a:latin typeface="Arial Black" pitchFamily="34" charset="0"/>
                <a:ea typeface="Times New Roman" pitchFamily="18" charset="0"/>
                <a:cs typeface="Times New Roman" pitchFamily="18" charset="0"/>
              </a:rPr>
              <a:t>Nutritive Value of </a:t>
            </a:r>
            <a:r>
              <a:rPr lang="en-US" sz="2000" b="0" dirty="0" err="1" smtClean="0">
                <a:solidFill>
                  <a:schemeClr val="tx1"/>
                </a:solidFill>
                <a:latin typeface="Arial Black" pitchFamily="34" charset="0"/>
                <a:ea typeface="Times New Roman" pitchFamily="18" charset="0"/>
                <a:cs typeface="Times New Roman" pitchFamily="18" charset="0"/>
              </a:rPr>
              <a:t>moringa</a:t>
            </a:r>
            <a:r>
              <a:rPr lang="en-US" sz="2000" b="0" dirty="0" smtClean="0">
                <a:solidFill>
                  <a:schemeClr val="tx1"/>
                </a:solidFill>
                <a:latin typeface="Arial Black" pitchFamily="34" charset="0"/>
                <a:ea typeface="Times New Roman" pitchFamily="18" charset="0"/>
                <a:cs typeface="Times New Roman" pitchFamily="18" charset="0"/>
              </a:rPr>
              <a:t> </a:t>
            </a:r>
            <a:r>
              <a:rPr lang="en-US" sz="2000" b="0" dirty="0" err="1" smtClean="0">
                <a:solidFill>
                  <a:schemeClr val="tx1"/>
                </a:solidFill>
                <a:latin typeface="Arial Black" pitchFamily="34" charset="0"/>
                <a:ea typeface="Times New Roman" pitchFamily="18" charset="0"/>
                <a:cs typeface="Times New Roman" pitchFamily="18" charset="0"/>
              </a:rPr>
              <a:t>oleifera</a:t>
            </a:r>
            <a:r>
              <a:rPr lang="en-US" sz="2000" b="0" dirty="0" smtClean="0">
                <a:solidFill>
                  <a:schemeClr val="tx1"/>
                </a:solidFill>
                <a:latin typeface="Arial Black" pitchFamily="34" charset="0"/>
                <a:ea typeface="Times New Roman" pitchFamily="18" charset="0"/>
                <a:cs typeface="Times New Roman" pitchFamily="18" charset="0"/>
              </a:rPr>
              <a:t> leaves-</a:t>
            </a:r>
            <a:endParaRPr lang="en-US" sz="2000" b="0" dirty="0" smtClean="0">
              <a:solidFill>
                <a:schemeClr val="tx1"/>
              </a:solidFill>
              <a:latin typeface="Arial" pitchFamily="34" charset="0"/>
              <a:cs typeface="Arial" pitchFamily="34" charset="0"/>
            </a:endParaRPr>
          </a:p>
        </p:txBody>
      </p:sp>
      <p:graphicFrame>
        <p:nvGraphicFramePr>
          <p:cNvPr id="3" name="Table 2"/>
          <p:cNvGraphicFramePr>
            <a:graphicFrameLocks noGrp="1"/>
          </p:cNvGraphicFramePr>
          <p:nvPr/>
        </p:nvGraphicFramePr>
        <p:xfrm>
          <a:off x="1447800" y="2362200"/>
          <a:ext cx="7162800" cy="4495800"/>
        </p:xfrm>
        <a:graphic>
          <a:graphicData uri="http://schemas.openxmlformats.org/drawingml/2006/table">
            <a:tbl>
              <a:tblPr/>
              <a:tblGrid>
                <a:gridCol w="3581400"/>
                <a:gridCol w="3581400"/>
              </a:tblGrid>
              <a:tr h="749844">
                <a:tc>
                  <a:txBody>
                    <a:bodyPr/>
                    <a:lstStyle/>
                    <a:p>
                      <a:pPr marL="0" marR="0" algn="ctr">
                        <a:lnSpc>
                          <a:spcPct val="115000"/>
                        </a:lnSpc>
                        <a:spcBef>
                          <a:spcPts val="0"/>
                        </a:spcBef>
                        <a:spcAft>
                          <a:spcPts val="0"/>
                        </a:spcAft>
                      </a:pPr>
                      <a:r>
                        <a:rPr lang="en-US" sz="2000" dirty="0">
                          <a:latin typeface="Arial Black"/>
                          <a:ea typeface="Times New Roman"/>
                          <a:cs typeface="Times New Roman"/>
                        </a:rPr>
                        <a:t>Food Value </a:t>
                      </a:r>
                      <a:endParaRPr lang="en-US" sz="2000" dirty="0">
                        <a:latin typeface="Calibri"/>
                        <a:ea typeface="Calibri"/>
                        <a:cs typeface="Times New Roman"/>
                      </a:endParaRPr>
                    </a:p>
                  </a:txBody>
                  <a:tcPr marL="9525" marR="9525" marT="9525" marB="9525" anchor="ctr">
                    <a:lnL w="12700" cap="flat" cmpd="sng" algn="ctr">
                      <a:solidFill>
                        <a:srgbClr val="A094A8"/>
                      </a:solidFill>
                      <a:prstDash val="solid"/>
                      <a:round/>
                      <a:headEnd type="none" w="med" len="med"/>
                      <a:tailEnd type="none" w="med" len="med"/>
                    </a:lnL>
                    <a:lnR w="12700" cap="flat" cmpd="sng" algn="ctr">
                      <a:solidFill>
                        <a:srgbClr val="A094A8"/>
                      </a:solidFill>
                      <a:prstDash val="solid"/>
                      <a:round/>
                      <a:headEnd type="none" w="med" len="med"/>
                      <a:tailEnd type="none" w="med" len="med"/>
                    </a:lnR>
                    <a:lnT w="12700" cap="flat" cmpd="sng" algn="ctr">
                      <a:solidFill>
                        <a:srgbClr val="A094A8"/>
                      </a:solidFill>
                      <a:prstDash val="solid"/>
                      <a:round/>
                      <a:headEnd type="none" w="med" len="med"/>
                      <a:tailEnd type="none" w="med" len="med"/>
                    </a:lnT>
                    <a:lnB w="12700" cap="flat" cmpd="sng" algn="ctr">
                      <a:solidFill>
                        <a:srgbClr val="A094A8"/>
                      </a:solidFill>
                      <a:prstDash val="solid"/>
                      <a:round/>
                      <a:headEnd type="none" w="med" len="med"/>
                      <a:tailEnd type="none" w="med" len="med"/>
                    </a:lnB>
                    <a:solidFill>
                      <a:srgbClr val="A094A8"/>
                    </a:solidFill>
                  </a:tcPr>
                </a:tc>
                <a:tc>
                  <a:txBody>
                    <a:bodyPr/>
                    <a:lstStyle/>
                    <a:p>
                      <a:pPr marL="0" marR="0" algn="ctr">
                        <a:lnSpc>
                          <a:spcPct val="115000"/>
                        </a:lnSpc>
                        <a:spcBef>
                          <a:spcPts val="0"/>
                        </a:spcBef>
                        <a:spcAft>
                          <a:spcPts val="0"/>
                        </a:spcAft>
                      </a:pPr>
                      <a:r>
                        <a:rPr lang="en-US" sz="2000">
                          <a:latin typeface="Arial Black"/>
                          <a:ea typeface="Times New Roman"/>
                          <a:cs typeface="Times New Roman"/>
                        </a:rPr>
                        <a:t>Minerals and Vitamins </a:t>
                      </a:r>
                      <a:endParaRPr lang="en-US" sz="2000">
                        <a:latin typeface="Calibri"/>
                        <a:ea typeface="Calibri"/>
                        <a:cs typeface="Times New Roman"/>
                      </a:endParaRPr>
                    </a:p>
                  </a:txBody>
                  <a:tcPr marL="9525" marR="9525" marT="9525" marB="9525" anchor="ctr">
                    <a:lnL w="12700" cap="flat" cmpd="sng" algn="ctr">
                      <a:solidFill>
                        <a:srgbClr val="A094A8"/>
                      </a:solidFill>
                      <a:prstDash val="solid"/>
                      <a:round/>
                      <a:headEnd type="none" w="med" len="med"/>
                      <a:tailEnd type="none" w="med" len="med"/>
                    </a:lnL>
                    <a:lnR w="12700" cap="flat" cmpd="sng" algn="ctr">
                      <a:solidFill>
                        <a:srgbClr val="A094A8"/>
                      </a:solidFill>
                      <a:prstDash val="solid"/>
                      <a:round/>
                      <a:headEnd type="none" w="med" len="med"/>
                      <a:tailEnd type="none" w="med" len="med"/>
                    </a:lnR>
                    <a:lnT w="12700" cap="flat" cmpd="sng" algn="ctr">
                      <a:solidFill>
                        <a:srgbClr val="A094A8"/>
                      </a:solidFill>
                      <a:prstDash val="solid"/>
                      <a:round/>
                      <a:headEnd type="none" w="med" len="med"/>
                      <a:tailEnd type="none" w="med" len="med"/>
                    </a:lnT>
                    <a:lnB w="12700" cap="flat" cmpd="sng" algn="ctr">
                      <a:solidFill>
                        <a:srgbClr val="A094A8"/>
                      </a:solidFill>
                      <a:prstDash val="solid"/>
                      <a:round/>
                      <a:headEnd type="none" w="med" len="med"/>
                      <a:tailEnd type="none" w="med" len="med"/>
                    </a:lnB>
                    <a:solidFill>
                      <a:srgbClr val="A094A8"/>
                    </a:solidFill>
                  </a:tcPr>
                </a:tc>
              </a:tr>
              <a:tr h="374106">
                <a:tc>
                  <a:txBody>
                    <a:bodyPr/>
                    <a:lstStyle/>
                    <a:p>
                      <a:pPr marL="0" marR="0">
                        <a:lnSpc>
                          <a:spcPct val="115000"/>
                        </a:lnSpc>
                        <a:spcBef>
                          <a:spcPts val="0"/>
                        </a:spcBef>
                        <a:spcAft>
                          <a:spcPts val="0"/>
                        </a:spcAft>
                      </a:pPr>
                      <a:r>
                        <a:rPr lang="en-US" sz="2000" dirty="0">
                          <a:latin typeface="Arial Black"/>
                          <a:ea typeface="Times New Roman"/>
                          <a:cs typeface="Times New Roman"/>
                        </a:rPr>
                        <a:t>Moisture - 75.9% </a:t>
                      </a:r>
                      <a:endParaRPr lang="en-US" sz="2000" dirty="0">
                        <a:latin typeface="Calibri"/>
                        <a:ea typeface="Calibri"/>
                        <a:cs typeface="Times New Roman"/>
                      </a:endParaRPr>
                    </a:p>
                  </a:txBody>
                  <a:tcPr marL="9525" marR="9525" marT="9525" marB="9525" anchor="ctr">
                    <a:lnL w="12700" cap="flat" cmpd="sng" algn="ctr">
                      <a:solidFill>
                        <a:srgbClr val="A094A8"/>
                      </a:solidFill>
                      <a:prstDash val="solid"/>
                      <a:round/>
                      <a:headEnd type="none" w="med" len="med"/>
                      <a:tailEnd type="none" w="med" len="med"/>
                    </a:lnL>
                    <a:lnR w="12700" cap="flat" cmpd="sng" algn="ctr">
                      <a:solidFill>
                        <a:srgbClr val="A094A8"/>
                      </a:solidFill>
                      <a:prstDash val="solid"/>
                      <a:round/>
                      <a:headEnd type="none" w="med" len="med"/>
                      <a:tailEnd type="none" w="med" len="med"/>
                    </a:lnR>
                    <a:lnT w="12700" cap="flat" cmpd="sng" algn="ctr">
                      <a:solidFill>
                        <a:srgbClr val="A094A8"/>
                      </a:solidFill>
                      <a:prstDash val="solid"/>
                      <a:round/>
                      <a:headEnd type="none" w="med" len="med"/>
                      <a:tailEnd type="none" w="med" len="med"/>
                    </a:lnT>
                    <a:lnB w="12700" cap="flat" cmpd="sng" algn="ctr">
                      <a:solidFill>
                        <a:srgbClr val="A094A8"/>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Arial Black"/>
                          <a:ea typeface="Times New Roman"/>
                          <a:cs typeface="Times New Roman"/>
                        </a:rPr>
                        <a:t>Calcium - 440 mg </a:t>
                      </a:r>
                      <a:endParaRPr lang="en-US" sz="2000">
                        <a:latin typeface="Calibri"/>
                        <a:ea typeface="Calibri"/>
                        <a:cs typeface="Times New Roman"/>
                      </a:endParaRPr>
                    </a:p>
                  </a:txBody>
                  <a:tcPr marL="9525" marR="9525" marT="9525" marB="9525" anchor="ctr">
                    <a:lnL w="12700" cap="flat" cmpd="sng" algn="ctr">
                      <a:solidFill>
                        <a:srgbClr val="A094A8"/>
                      </a:solidFill>
                      <a:prstDash val="solid"/>
                      <a:round/>
                      <a:headEnd type="none" w="med" len="med"/>
                      <a:tailEnd type="none" w="med" len="med"/>
                    </a:lnL>
                    <a:lnR w="12700" cap="flat" cmpd="sng" algn="ctr">
                      <a:solidFill>
                        <a:srgbClr val="A094A8"/>
                      </a:solidFill>
                      <a:prstDash val="solid"/>
                      <a:round/>
                      <a:headEnd type="none" w="med" len="med"/>
                      <a:tailEnd type="none" w="med" len="med"/>
                    </a:lnR>
                    <a:lnT w="12700" cap="flat" cmpd="sng" algn="ctr">
                      <a:solidFill>
                        <a:srgbClr val="A094A8"/>
                      </a:solidFill>
                      <a:prstDash val="solid"/>
                      <a:round/>
                      <a:headEnd type="none" w="med" len="med"/>
                      <a:tailEnd type="none" w="med" len="med"/>
                    </a:lnT>
                    <a:lnB w="12700" cap="flat" cmpd="sng" algn="ctr">
                      <a:solidFill>
                        <a:srgbClr val="A094A8"/>
                      </a:solidFill>
                      <a:prstDash val="solid"/>
                      <a:round/>
                      <a:headEnd type="none" w="med" len="med"/>
                      <a:tailEnd type="none" w="med" len="med"/>
                    </a:lnB>
                  </a:tcPr>
                </a:tc>
              </a:tr>
              <a:tr h="374106">
                <a:tc>
                  <a:txBody>
                    <a:bodyPr/>
                    <a:lstStyle/>
                    <a:p>
                      <a:pPr marL="0" marR="0">
                        <a:lnSpc>
                          <a:spcPct val="115000"/>
                        </a:lnSpc>
                        <a:spcBef>
                          <a:spcPts val="0"/>
                        </a:spcBef>
                        <a:spcAft>
                          <a:spcPts val="0"/>
                        </a:spcAft>
                      </a:pPr>
                      <a:r>
                        <a:rPr lang="en-US" sz="2000" dirty="0">
                          <a:latin typeface="Arial Black"/>
                          <a:ea typeface="Times New Roman"/>
                          <a:cs typeface="Times New Roman"/>
                        </a:rPr>
                        <a:t>Protein - 6.7% </a:t>
                      </a:r>
                      <a:endParaRPr lang="en-US" sz="2000" dirty="0">
                        <a:latin typeface="Calibri"/>
                        <a:ea typeface="Calibri"/>
                        <a:cs typeface="Times New Roman"/>
                      </a:endParaRPr>
                    </a:p>
                  </a:txBody>
                  <a:tcPr marL="9525" marR="9525" marT="9525" marB="9525" anchor="ctr">
                    <a:lnL w="12700" cap="flat" cmpd="sng" algn="ctr">
                      <a:solidFill>
                        <a:srgbClr val="A094A8"/>
                      </a:solidFill>
                      <a:prstDash val="solid"/>
                      <a:round/>
                      <a:headEnd type="none" w="med" len="med"/>
                      <a:tailEnd type="none" w="med" len="med"/>
                    </a:lnL>
                    <a:lnR w="12700" cap="flat" cmpd="sng" algn="ctr">
                      <a:solidFill>
                        <a:srgbClr val="A094A8"/>
                      </a:solidFill>
                      <a:prstDash val="solid"/>
                      <a:round/>
                      <a:headEnd type="none" w="med" len="med"/>
                      <a:tailEnd type="none" w="med" len="med"/>
                    </a:lnR>
                    <a:lnT w="12700" cap="flat" cmpd="sng" algn="ctr">
                      <a:solidFill>
                        <a:srgbClr val="A094A8"/>
                      </a:solidFill>
                      <a:prstDash val="solid"/>
                      <a:round/>
                      <a:headEnd type="none" w="med" len="med"/>
                      <a:tailEnd type="none" w="med" len="med"/>
                    </a:lnT>
                    <a:lnB w="12700" cap="flat" cmpd="sng" algn="ctr">
                      <a:solidFill>
                        <a:srgbClr val="A094A8"/>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Arial Black"/>
                          <a:ea typeface="Times New Roman"/>
                          <a:cs typeface="Times New Roman"/>
                        </a:rPr>
                        <a:t>Phosphorus - 70 mg</a:t>
                      </a:r>
                      <a:endParaRPr lang="en-US" sz="2000">
                        <a:latin typeface="Calibri"/>
                        <a:ea typeface="Calibri"/>
                        <a:cs typeface="Times New Roman"/>
                      </a:endParaRPr>
                    </a:p>
                  </a:txBody>
                  <a:tcPr marL="9525" marR="9525" marT="9525" marB="9525" anchor="ctr">
                    <a:lnL w="12700" cap="flat" cmpd="sng" algn="ctr">
                      <a:solidFill>
                        <a:srgbClr val="A094A8"/>
                      </a:solidFill>
                      <a:prstDash val="solid"/>
                      <a:round/>
                      <a:headEnd type="none" w="med" len="med"/>
                      <a:tailEnd type="none" w="med" len="med"/>
                    </a:lnL>
                    <a:lnR w="12700" cap="flat" cmpd="sng" algn="ctr">
                      <a:solidFill>
                        <a:srgbClr val="A094A8"/>
                      </a:solidFill>
                      <a:prstDash val="solid"/>
                      <a:round/>
                      <a:headEnd type="none" w="med" len="med"/>
                      <a:tailEnd type="none" w="med" len="med"/>
                    </a:lnR>
                    <a:lnT w="12700" cap="flat" cmpd="sng" algn="ctr">
                      <a:solidFill>
                        <a:srgbClr val="A094A8"/>
                      </a:solidFill>
                      <a:prstDash val="solid"/>
                      <a:round/>
                      <a:headEnd type="none" w="med" len="med"/>
                      <a:tailEnd type="none" w="med" len="med"/>
                    </a:lnT>
                    <a:lnB w="12700" cap="flat" cmpd="sng" algn="ctr">
                      <a:solidFill>
                        <a:srgbClr val="A094A8"/>
                      </a:solidFill>
                      <a:prstDash val="solid"/>
                      <a:round/>
                      <a:headEnd type="none" w="med" len="med"/>
                      <a:tailEnd type="none" w="med" len="med"/>
                    </a:lnB>
                  </a:tcPr>
                </a:tc>
              </a:tr>
              <a:tr h="374106">
                <a:tc rowSpan="2">
                  <a:txBody>
                    <a:bodyPr/>
                    <a:lstStyle/>
                    <a:p>
                      <a:pPr marL="0" marR="0">
                        <a:lnSpc>
                          <a:spcPct val="115000"/>
                        </a:lnSpc>
                        <a:spcBef>
                          <a:spcPts val="0"/>
                        </a:spcBef>
                        <a:spcAft>
                          <a:spcPts val="0"/>
                        </a:spcAft>
                      </a:pPr>
                      <a:r>
                        <a:rPr lang="en-US" sz="2000" dirty="0">
                          <a:latin typeface="Arial Black"/>
                          <a:ea typeface="Times New Roman"/>
                          <a:cs typeface="Times New Roman"/>
                        </a:rPr>
                        <a:t>Fat - 1.7% </a:t>
                      </a:r>
                      <a:endParaRPr lang="en-US" sz="2000" dirty="0">
                        <a:latin typeface="Calibri"/>
                        <a:ea typeface="Calibri"/>
                        <a:cs typeface="Times New Roman"/>
                      </a:endParaRPr>
                    </a:p>
                  </a:txBody>
                  <a:tcPr marL="9525" marR="9525" marT="9525" marB="9525" anchor="ctr">
                    <a:lnL w="12700" cap="flat" cmpd="sng" algn="ctr">
                      <a:solidFill>
                        <a:srgbClr val="A094A8"/>
                      </a:solidFill>
                      <a:prstDash val="solid"/>
                      <a:round/>
                      <a:headEnd type="none" w="med" len="med"/>
                      <a:tailEnd type="none" w="med" len="med"/>
                    </a:lnL>
                    <a:lnR w="12700" cap="flat" cmpd="sng" algn="ctr">
                      <a:solidFill>
                        <a:srgbClr val="A094A8"/>
                      </a:solidFill>
                      <a:prstDash val="solid"/>
                      <a:round/>
                      <a:headEnd type="none" w="med" len="med"/>
                      <a:tailEnd type="none" w="med" len="med"/>
                    </a:lnR>
                    <a:lnT w="12700" cap="flat" cmpd="sng" algn="ctr">
                      <a:solidFill>
                        <a:srgbClr val="A094A8"/>
                      </a:solidFill>
                      <a:prstDash val="solid"/>
                      <a:round/>
                      <a:headEnd type="none" w="med" len="med"/>
                      <a:tailEnd type="none" w="med" len="med"/>
                    </a:lnT>
                    <a:lnB w="12700" cap="flat" cmpd="sng" algn="ctr">
                      <a:solidFill>
                        <a:srgbClr val="A094A8"/>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latin typeface="Arial Black"/>
                          <a:ea typeface="Times New Roman"/>
                          <a:cs typeface="Times New Roman"/>
                        </a:rPr>
                        <a:t>Iron - 7 mg </a:t>
                      </a:r>
                      <a:endParaRPr lang="en-US" sz="2000">
                        <a:latin typeface="Calibri"/>
                        <a:ea typeface="Calibri"/>
                        <a:cs typeface="Times New Roman"/>
                      </a:endParaRPr>
                    </a:p>
                  </a:txBody>
                  <a:tcPr marL="9525" marR="9525" marT="9525" marB="9525" anchor="ctr">
                    <a:lnL w="12700" cap="flat" cmpd="sng" algn="ctr">
                      <a:solidFill>
                        <a:srgbClr val="A094A8"/>
                      </a:solidFill>
                      <a:prstDash val="solid"/>
                      <a:round/>
                      <a:headEnd type="none" w="med" len="med"/>
                      <a:tailEnd type="none" w="med" len="med"/>
                    </a:lnL>
                    <a:lnR w="12700" cap="flat" cmpd="sng" algn="ctr">
                      <a:solidFill>
                        <a:srgbClr val="A094A8"/>
                      </a:solidFill>
                      <a:prstDash val="solid"/>
                      <a:round/>
                      <a:headEnd type="none" w="med" len="med"/>
                      <a:tailEnd type="none" w="med" len="med"/>
                    </a:lnR>
                    <a:lnT w="12700" cap="flat" cmpd="sng" algn="ctr">
                      <a:solidFill>
                        <a:srgbClr val="A094A8"/>
                      </a:solidFill>
                      <a:prstDash val="solid"/>
                      <a:round/>
                      <a:headEnd type="none" w="med" len="med"/>
                      <a:tailEnd type="none" w="med" len="med"/>
                    </a:lnT>
                    <a:lnB w="12700" cap="flat" cmpd="sng" algn="ctr">
                      <a:solidFill>
                        <a:srgbClr val="A094A8"/>
                      </a:solidFill>
                      <a:prstDash val="solid"/>
                      <a:round/>
                      <a:headEnd type="none" w="med" len="med"/>
                      <a:tailEnd type="none" w="med" len="med"/>
                    </a:lnB>
                  </a:tcPr>
                </a:tc>
              </a:tr>
              <a:tr h="374106">
                <a:tc vMerge="1">
                  <a:txBody>
                    <a:bodyPr/>
                    <a:lstStyle/>
                    <a:p>
                      <a:endParaRPr lang="en-US"/>
                    </a:p>
                  </a:txBody>
                  <a:tcPr/>
                </a:tc>
                <a:tc>
                  <a:txBody>
                    <a:bodyPr/>
                    <a:lstStyle/>
                    <a:p>
                      <a:pPr marL="0" marR="0">
                        <a:lnSpc>
                          <a:spcPct val="115000"/>
                        </a:lnSpc>
                        <a:spcBef>
                          <a:spcPts val="0"/>
                        </a:spcBef>
                        <a:spcAft>
                          <a:spcPts val="0"/>
                        </a:spcAft>
                      </a:pPr>
                      <a:r>
                        <a:rPr lang="en-US" sz="2000">
                          <a:latin typeface="Arial Black"/>
                          <a:ea typeface="Times New Roman"/>
                          <a:cs typeface="Times New Roman"/>
                        </a:rPr>
                        <a:t>Vitamin C - 220 mg </a:t>
                      </a:r>
                      <a:endParaRPr lang="en-US" sz="2000">
                        <a:latin typeface="Calibri"/>
                        <a:ea typeface="Calibri"/>
                        <a:cs typeface="Times New Roman"/>
                      </a:endParaRPr>
                    </a:p>
                  </a:txBody>
                  <a:tcPr marL="9525" marR="9525" marT="9525" marB="9525" anchor="ctr">
                    <a:lnL w="12700" cap="flat" cmpd="sng" algn="ctr">
                      <a:solidFill>
                        <a:srgbClr val="A094A8"/>
                      </a:solidFill>
                      <a:prstDash val="solid"/>
                      <a:round/>
                      <a:headEnd type="none" w="med" len="med"/>
                      <a:tailEnd type="none" w="med" len="med"/>
                    </a:lnL>
                    <a:lnR w="12700" cap="flat" cmpd="sng" algn="ctr">
                      <a:solidFill>
                        <a:srgbClr val="A094A8"/>
                      </a:solidFill>
                      <a:prstDash val="solid"/>
                      <a:round/>
                      <a:headEnd type="none" w="med" len="med"/>
                      <a:tailEnd type="none" w="med" len="med"/>
                    </a:lnR>
                    <a:lnT w="12700" cap="flat" cmpd="sng" algn="ctr">
                      <a:solidFill>
                        <a:srgbClr val="A094A8"/>
                      </a:solidFill>
                      <a:prstDash val="solid"/>
                      <a:round/>
                      <a:headEnd type="none" w="med" len="med"/>
                      <a:tailEnd type="none" w="med" len="med"/>
                    </a:lnT>
                    <a:lnB w="12700" cap="flat" cmpd="sng" algn="ctr">
                      <a:solidFill>
                        <a:srgbClr val="A094A8"/>
                      </a:solidFill>
                      <a:prstDash val="solid"/>
                      <a:round/>
                      <a:headEnd type="none" w="med" len="med"/>
                      <a:tailEnd type="none" w="med" len="med"/>
                    </a:lnB>
                  </a:tcPr>
                </a:tc>
              </a:tr>
              <a:tr h="749844">
                <a:tc>
                  <a:txBody>
                    <a:bodyPr/>
                    <a:lstStyle/>
                    <a:p>
                      <a:pPr marL="0" marR="0">
                        <a:lnSpc>
                          <a:spcPct val="115000"/>
                        </a:lnSpc>
                        <a:spcBef>
                          <a:spcPts val="0"/>
                        </a:spcBef>
                        <a:spcAft>
                          <a:spcPts val="0"/>
                        </a:spcAft>
                      </a:pPr>
                      <a:r>
                        <a:rPr lang="en-US" sz="2000" dirty="0" err="1">
                          <a:latin typeface="Arial Black"/>
                          <a:ea typeface="Times New Roman"/>
                          <a:cs typeface="Times New Roman"/>
                        </a:rPr>
                        <a:t>Fibre</a:t>
                      </a:r>
                      <a:r>
                        <a:rPr lang="en-US" sz="2000" dirty="0">
                          <a:latin typeface="Arial Black"/>
                          <a:ea typeface="Times New Roman"/>
                          <a:cs typeface="Times New Roman"/>
                        </a:rPr>
                        <a:t> - 0.9% </a:t>
                      </a:r>
                      <a:endParaRPr lang="en-US" sz="2000" dirty="0">
                        <a:latin typeface="Calibri"/>
                        <a:ea typeface="Calibri"/>
                        <a:cs typeface="Times New Roman"/>
                      </a:endParaRPr>
                    </a:p>
                  </a:txBody>
                  <a:tcPr marL="9525" marR="9525" marT="9525" marB="9525" anchor="ctr">
                    <a:lnL w="12700" cap="flat" cmpd="sng" algn="ctr">
                      <a:solidFill>
                        <a:srgbClr val="A094A8"/>
                      </a:solidFill>
                      <a:prstDash val="solid"/>
                      <a:round/>
                      <a:headEnd type="none" w="med" len="med"/>
                      <a:tailEnd type="none" w="med" len="med"/>
                    </a:lnL>
                    <a:lnR w="12700" cap="flat" cmpd="sng" algn="ctr">
                      <a:solidFill>
                        <a:srgbClr val="A094A8"/>
                      </a:solidFill>
                      <a:prstDash val="solid"/>
                      <a:round/>
                      <a:headEnd type="none" w="med" len="med"/>
                      <a:tailEnd type="none" w="med" len="med"/>
                    </a:lnR>
                    <a:lnT w="12700" cap="flat" cmpd="sng" algn="ctr">
                      <a:solidFill>
                        <a:srgbClr val="A094A8"/>
                      </a:solidFill>
                      <a:prstDash val="solid"/>
                      <a:round/>
                      <a:headEnd type="none" w="med" len="med"/>
                      <a:tailEnd type="none" w="med" len="med"/>
                    </a:lnT>
                    <a:lnB w="12700" cap="flat" cmpd="sng" algn="ctr">
                      <a:solidFill>
                        <a:srgbClr val="A094A8"/>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Arial Black"/>
                          <a:ea typeface="Times New Roman"/>
                          <a:cs typeface="Times New Roman"/>
                        </a:rPr>
                        <a:t>Small amount of Vitamin B Complex </a:t>
                      </a:r>
                      <a:endParaRPr lang="en-US" sz="2000" dirty="0">
                        <a:latin typeface="Calibri"/>
                        <a:ea typeface="Calibri"/>
                        <a:cs typeface="Times New Roman"/>
                      </a:endParaRPr>
                    </a:p>
                  </a:txBody>
                  <a:tcPr marL="9525" marR="9525" marT="9525" marB="9525" anchor="ctr">
                    <a:lnL w="12700" cap="flat" cmpd="sng" algn="ctr">
                      <a:solidFill>
                        <a:srgbClr val="A094A8"/>
                      </a:solidFill>
                      <a:prstDash val="solid"/>
                      <a:round/>
                      <a:headEnd type="none" w="med" len="med"/>
                      <a:tailEnd type="none" w="med" len="med"/>
                    </a:lnL>
                    <a:lnR w="12700" cap="flat" cmpd="sng" algn="ctr">
                      <a:solidFill>
                        <a:srgbClr val="A094A8"/>
                      </a:solidFill>
                      <a:prstDash val="solid"/>
                      <a:round/>
                      <a:headEnd type="none" w="med" len="med"/>
                      <a:tailEnd type="none" w="med" len="med"/>
                    </a:lnR>
                    <a:lnT w="12700" cap="flat" cmpd="sng" algn="ctr">
                      <a:solidFill>
                        <a:srgbClr val="A094A8"/>
                      </a:solidFill>
                      <a:prstDash val="solid"/>
                      <a:round/>
                      <a:headEnd type="none" w="med" len="med"/>
                      <a:tailEnd type="none" w="med" len="med"/>
                    </a:lnT>
                    <a:lnB w="12700" cap="flat" cmpd="sng" algn="ctr">
                      <a:solidFill>
                        <a:srgbClr val="A094A8"/>
                      </a:solidFill>
                      <a:prstDash val="solid"/>
                      <a:round/>
                      <a:headEnd type="none" w="med" len="med"/>
                      <a:tailEnd type="none" w="med" len="med"/>
                    </a:lnB>
                  </a:tcPr>
                </a:tc>
              </a:tr>
              <a:tr h="749844">
                <a:tc>
                  <a:txBody>
                    <a:bodyPr/>
                    <a:lstStyle/>
                    <a:p>
                      <a:pPr marL="0" marR="0">
                        <a:lnSpc>
                          <a:spcPct val="115000"/>
                        </a:lnSpc>
                        <a:spcBef>
                          <a:spcPts val="0"/>
                        </a:spcBef>
                        <a:spcAft>
                          <a:spcPts val="0"/>
                        </a:spcAft>
                      </a:pPr>
                      <a:r>
                        <a:rPr lang="en-US" sz="2000" dirty="0">
                          <a:latin typeface="Arial Black"/>
                          <a:ea typeface="Times New Roman"/>
                          <a:cs typeface="Times New Roman"/>
                        </a:rPr>
                        <a:t>Minerals - 2.3%</a:t>
                      </a:r>
                      <a:endParaRPr lang="en-US" sz="2000" dirty="0">
                        <a:latin typeface="Calibri"/>
                        <a:ea typeface="Calibri"/>
                        <a:cs typeface="Times New Roman"/>
                      </a:endParaRPr>
                    </a:p>
                  </a:txBody>
                  <a:tcPr marL="9525" marR="9525" marT="9525" marB="9525" anchor="ctr">
                    <a:lnL w="12700" cap="flat" cmpd="sng" algn="ctr">
                      <a:solidFill>
                        <a:srgbClr val="A094A8"/>
                      </a:solidFill>
                      <a:prstDash val="solid"/>
                      <a:round/>
                      <a:headEnd type="none" w="med" len="med"/>
                      <a:tailEnd type="none" w="med" len="med"/>
                    </a:lnL>
                    <a:lnR w="12700" cap="flat" cmpd="sng" algn="ctr">
                      <a:solidFill>
                        <a:srgbClr val="A094A8"/>
                      </a:solidFill>
                      <a:prstDash val="solid"/>
                      <a:round/>
                      <a:headEnd type="none" w="med" len="med"/>
                      <a:tailEnd type="none" w="med" len="med"/>
                    </a:lnR>
                    <a:lnT w="12700" cap="flat" cmpd="sng" algn="ctr">
                      <a:solidFill>
                        <a:srgbClr val="A094A8"/>
                      </a:solidFill>
                      <a:prstDash val="solid"/>
                      <a:round/>
                      <a:headEnd type="none" w="med" len="med"/>
                      <a:tailEnd type="none" w="med" len="med"/>
                    </a:lnT>
                    <a:lnB w="12700" cap="flat" cmpd="sng" algn="ctr">
                      <a:solidFill>
                        <a:srgbClr val="A094A8"/>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Arial Black"/>
                          <a:ea typeface="Times New Roman"/>
                          <a:cs typeface="Times New Roman"/>
                        </a:rPr>
                        <a:t>* Values per 100 gm's edible portion</a:t>
                      </a:r>
                      <a:endParaRPr lang="en-US" sz="2000" dirty="0">
                        <a:latin typeface="Calibri"/>
                        <a:ea typeface="Calibri"/>
                        <a:cs typeface="Times New Roman"/>
                      </a:endParaRPr>
                    </a:p>
                  </a:txBody>
                  <a:tcPr marL="9525" marR="9525" marT="9525" marB="9525" anchor="ctr">
                    <a:lnL w="12700" cap="flat" cmpd="sng" algn="ctr">
                      <a:solidFill>
                        <a:srgbClr val="A094A8"/>
                      </a:solidFill>
                      <a:prstDash val="solid"/>
                      <a:round/>
                      <a:headEnd type="none" w="med" len="med"/>
                      <a:tailEnd type="none" w="med" len="med"/>
                    </a:lnL>
                    <a:lnR w="12700" cap="flat" cmpd="sng" algn="ctr">
                      <a:solidFill>
                        <a:srgbClr val="A094A8"/>
                      </a:solidFill>
                      <a:prstDash val="solid"/>
                      <a:round/>
                      <a:headEnd type="none" w="med" len="med"/>
                      <a:tailEnd type="none" w="med" len="med"/>
                    </a:lnR>
                    <a:lnT w="12700" cap="flat" cmpd="sng" algn="ctr">
                      <a:solidFill>
                        <a:srgbClr val="A094A8"/>
                      </a:solidFill>
                      <a:prstDash val="solid"/>
                      <a:round/>
                      <a:headEnd type="none" w="med" len="med"/>
                      <a:tailEnd type="none" w="med" len="med"/>
                    </a:lnT>
                    <a:lnB w="12700" cap="flat" cmpd="sng" algn="ctr">
                      <a:solidFill>
                        <a:srgbClr val="A094A8"/>
                      </a:solidFill>
                      <a:prstDash val="solid"/>
                      <a:round/>
                      <a:headEnd type="none" w="med" len="med"/>
                      <a:tailEnd type="none" w="med" len="med"/>
                    </a:lnB>
                  </a:tcPr>
                </a:tc>
              </a:tr>
              <a:tr h="749844">
                <a:tc>
                  <a:txBody>
                    <a:bodyPr/>
                    <a:lstStyle/>
                    <a:p>
                      <a:pPr marL="0" marR="0">
                        <a:lnSpc>
                          <a:spcPct val="115000"/>
                        </a:lnSpc>
                        <a:spcBef>
                          <a:spcPts val="0"/>
                        </a:spcBef>
                        <a:spcAft>
                          <a:spcPts val="0"/>
                        </a:spcAft>
                      </a:pPr>
                      <a:r>
                        <a:rPr lang="en-US" sz="2000">
                          <a:latin typeface="Arial Black"/>
                          <a:ea typeface="Times New Roman"/>
                          <a:cs typeface="Times New Roman"/>
                        </a:rPr>
                        <a:t>Carbohydrates - 12.57% </a:t>
                      </a:r>
                      <a:endParaRPr lang="en-US" sz="2000">
                        <a:latin typeface="Calibri"/>
                        <a:ea typeface="Calibri"/>
                        <a:cs typeface="Times New Roman"/>
                      </a:endParaRPr>
                    </a:p>
                  </a:txBody>
                  <a:tcPr marL="9525" marR="9525" marT="9525" marB="9525" anchor="ctr">
                    <a:lnL w="12700" cap="flat" cmpd="sng" algn="ctr">
                      <a:solidFill>
                        <a:srgbClr val="A094A8"/>
                      </a:solidFill>
                      <a:prstDash val="solid"/>
                      <a:round/>
                      <a:headEnd type="none" w="med" len="med"/>
                      <a:tailEnd type="none" w="med" len="med"/>
                    </a:lnL>
                    <a:lnR w="12700" cap="flat" cmpd="sng" algn="ctr">
                      <a:solidFill>
                        <a:srgbClr val="A094A8"/>
                      </a:solidFill>
                      <a:prstDash val="solid"/>
                      <a:round/>
                      <a:headEnd type="none" w="med" len="med"/>
                      <a:tailEnd type="none" w="med" len="med"/>
                    </a:lnR>
                    <a:lnT w="12700" cap="flat" cmpd="sng" algn="ctr">
                      <a:solidFill>
                        <a:srgbClr val="A094A8"/>
                      </a:solidFill>
                      <a:prstDash val="solid"/>
                      <a:round/>
                      <a:headEnd type="none" w="med" len="med"/>
                      <a:tailEnd type="none" w="med" len="med"/>
                    </a:lnT>
                    <a:lnB w="12700" cap="flat" cmpd="sng" algn="ctr">
                      <a:solidFill>
                        <a:srgbClr val="A094A8"/>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Arial Black"/>
                          <a:ea typeface="Times New Roman"/>
                          <a:cs typeface="Times New Roman"/>
                        </a:rPr>
                        <a:t>Calorific Value - 92 </a:t>
                      </a:r>
                      <a:endParaRPr lang="en-US" sz="2000" dirty="0">
                        <a:latin typeface="Calibri"/>
                        <a:ea typeface="Calibri"/>
                        <a:cs typeface="Times New Roman"/>
                      </a:endParaRPr>
                    </a:p>
                  </a:txBody>
                  <a:tcPr marL="9525" marR="9525" marT="9525" marB="9525" anchor="ctr">
                    <a:lnL w="12700" cap="flat" cmpd="sng" algn="ctr">
                      <a:solidFill>
                        <a:srgbClr val="A094A8"/>
                      </a:solidFill>
                      <a:prstDash val="solid"/>
                      <a:round/>
                      <a:headEnd type="none" w="med" len="med"/>
                      <a:tailEnd type="none" w="med" len="med"/>
                    </a:lnL>
                    <a:lnR w="12700" cap="flat" cmpd="sng" algn="ctr">
                      <a:solidFill>
                        <a:srgbClr val="A094A8"/>
                      </a:solidFill>
                      <a:prstDash val="solid"/>
                      <a:round/>
                      <a:headEnd type="none" w="med" len="med"/>
                      <a:tailEnd type="none" w="med" len="med"/>
                    </a:lnR>
                    <a:lnT w="12700" cap="flat" cmpd="sng" algn="ctr">
                      <a:solidFill>
                        <a:srgbClr val="A094A8"/>
                      </a:solidFill>
                      <a:prstDash val="solid"/>
                      <a:round/>
                      <a:headEnd type="none" w="med" len="med"/>
                      <a:tailEnd type="none" w="med" len="med"/>
                    </a:lnT>
                    <a:lnB w="12700" cap="flat" cmpd="sng" algn="ctr">
                      <a:solidFill>
                        <a:srgbClr val="A094A8"/>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1"/>
          <p:cNvSpPr>
            <a:spLocks noChangeArrowheads="1"/>
          </p:cNvSpPr>
          <p:nvPr/>
        </p:nvSpPr>
        <p:spPr bwMode="auto">
          <a:xfrm>
            <a:off x="0" y="1600200"/>
            <a:ext cx="9144000" cy="4154984"/>
          </a:xfrm>
          <a:prstGeom prst="rect">
            <a:avLst/>
          </a:prstGeom>
          <a:noFill/>
          <a:ln w="9525">
            <a:noFill/>
            <a:miter lim="800000"/>
            <a:headEnd/>
            <a:tailEnd/>
          </a:ln>
        </p:spPr>
        <p:txBody>
          <a:bodyPr anchor="ctr">
            <a:spAutoFit/>
          </a:bodyPr>
          <a:lstStyle/>
          <a:p>
            <a:pPr algn="just">
              <a:buFontTx/>
              <a:buChar char="•"/>
              <a:tabLst>
                <a:tab pos="914400" algn="l"/>
              </a:tabLst>
            </a:pPr>
            <a:r>
              <a:rPr lang="en-US" sz="2400" b="1" dirty="0">
                <a:latin typeface="Tahoma" pitchFamily="34" charset="0"/>
                <a:ea typeface="Times New Roman" pitchFamily="18" charset="0"/>
                <a:cs typeface="Tahoma" pitchFamily="34" charset="0"/>
              </a:rPr>
              <a:t>Fish</a:t>
            </a:r>
            <a:r>
              <a:rPr lang="en-US" sz="2400" dirty="0">
                <a:latin typeface="Tahoma" pitchFamily="34" charset="0"/>
                <a:ea typeface="Times New Roman" pitchFamily="18" charset="0"/>
                <a:cs typeface="Tahoma" pitchFamily="34" charset="0"/>
              </a:rPr>
              <a:t> – sardines and salmon (with bones). Half a cup of canned salmon contains </a:t>
            </a:r>
            <a:r>
              <a:rPr lang="en-US" sz="2400" dirty="0" smtClean="0">
                <a:latin typeface="Tahoma" pitchFamily="34" charset="0"/>
                <a:ea typeface="Times New Roman" pitchFamily="18" charset="0"/>
                <a:cs typeface="Tahoma" pitchFamily="34" charset="0"/>
              </a:rPr>
              <a:t>402 mg </a:t>
            </a:r>
            <a:r>
              <a:rPr lang="en-US" sz="2400" dirty="0">
                <a:latin typeface="Tahoma" pitchFamily="34" charset="0"/>
                <a:ea typeface="Times New Roman" pitchFamily="18" charset="0"/>
                <a:cs typeface="Tahoma" pitchFamily="34" charset="0"/>
              </a:rPr>
              <a:t>of calcium.</a:t>
            </a:r>
          </a:p>
          <a:p>
            <a:pPr>
              <a:buFontTx/>
              <a:buChar char="•"/>
              <a:tabLst>
                <a:tab pos="914400" algn="l"/>
              </a:tabLst>
            </a:pPr>
            <a:endParaRPr lang="en-US" sz="2400" dirty="0">
              <a:latin typeface="Tahoma" pitchFamily="34" charset="0"/>
              <a:ea typeface="Times New Roman" pitchFamily="18" charset="0"/>
              <a:cs typeface="Tahoma" pitchFamily="34" charset="0"/>
            </a:endParaRPr>
          </a:p>
          <a:p>
            <a:pPr>
              <a:buFontTx/>
              <a:buChar char="•"/>
              <a:tabLst>
                <a:tab pos="914400" algn="l"/>
              </a:tabLst>
            </a:pPr>
            <a:endParaRPr lang="en-US" sz="2400" dirty="0">
              <a:latin typeface="Tahoma" pitchFamily="34" charset="0"/>
              <a:ea typeface="Times New Roman" pitchFamily="18" charset="0"/>
              <a:cs typeface="Tahoma" pitchFamily="34" charset="0"/>
            </a:endParaRPr>
          </a:p>
          <a:p>
            <a:pPr>
              <a:buFontTx/>
              <a:buChar char="•"/>
              <a:tabLst>
                <a:tab pos="914400" algn="l"/>
              </a:tabLst>
            </a:pPr>
            <a:endParaRPr lang="en-US" sz="2400" dirty="0">
              <a:latin typeface="Tahoma" pitchFamily="34" charset="0"/>
              <a:ea typeface="Times New Roman" pitchFamily="18" charset="0"/>
              <a:cs typeface="Tahoma" pitchFamily="34" charset="0"/>
            </a:endParaRPr>
          </a:p>
          <a:p>
            <a:pPr>
              <a:buFontTx/>
              <a:buChar char="•"/>
              <a:tabLst>
                <a:tab pos="914400" algn="l"/>
              </a:tabLst>
            </a:pPr>
            <a:endParaRPr lang="en-US" sz="2400" dirty="0">
              <a:latin typeface="Tahoma" pitchFamily="34" charset="0"/>
              <a:ea typeface="Times New Roman" pitchFamily="18" charset="0"/>
              <a:cs typeface="Tahoma" pitchFamily="34" charset="0"/>
            </a:endParaRPr>
          </a:p>
          <a:p>
            <a:pPr>
              <a:buFontTx/>
              <a:buChar char="•"/>
              <a:tabLst>
                <a:tab pos="914400" algn="l"/>
              </a:tabLst>
            </a:pPr>
            <a:endParaRPr lang="en-US" sz="2400" dirty="0">
              <a:latin typeface="Tahoma" pitchFamily="34" charset="0"/>
              <a:ea typeface="Times New Roman" pitchFamily="18" charset="0"/>
              <a:cs typeface="Tahoma" pitchFamily="34" charset="0"/>
            </a:endParaRPr>
          </a:p>
          <a:p>
            <a:pPr>
              <a:buFontTx/>
              <a:buChar char="•"/>
              <a:tabLst>
                <a:tab pos="914400" algn="l"/>
              </a:tabLst>
            </a:pPr>
            <a:endParaRPr lang="en-US" sz="2400" dirty="0">
              <a:ea typeface="Times New Roman" pitchFamily="18" charset="0"/>
              <a:cs typeface="Tahoma" pitchFamily="34" charset="0"/>
            </a:endParaRPr>
          </a:p>
        </p:txBody>
      </p:sp>
      <p:pic>
        <p:nvPicPr>
          <p:cNvPr id="64516" name="Picture 2" descr="Plate with salted Sardines.">
            <a:hlinkClick r:id=""/>
          </p:cNvPr>
          <p:cNvPicPr>
            <a:picLocks noChangeAspect="1" noChangeArrowheads="1"/>
          </p:cNvPicPr>
          <p:nvPr/>
        </p:nvPicPr>
        <p:blipFill>
          <a:blip r:embed="rId3"/>
          <a:srcRect/>
          <a:stretch>
            <a:fillRect/>
          </a:stretch>
        </p:blipFill>
        <p:spPr bwMode="auto">
          <a:xfrm>
            <a:off x="0" y="2971800"/>
            <a:ext cx="9144000" cy="388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447800" y="533400"/>
            <a:ext cx="7391400" cy="1201737"/>
          </a:xfrm>
          <a:prstGeom prst="rect">
            <a:avLst/>
          </a:prstGeom>
          <a:noFill/>
          <a:ln w="9525">
            <a:noFill/>
            <a:miter lim="800000"/>
            <a:headEnd/>
            <a:tailEnd/>
          </a:ln>
        </p:spPr>
        <p:txBody>
          <a:bodyPr wrap="square">
            <a:spAutoFit/>
          </a:bodyPr>
          <a:lstStyle/>
          <a:p>
            <a:pPr algn="just" eaLnBrk="0" hangingPunct="0">
              <a:buFontTx/>
              <a:buChar char="•"/>
              <a:tabLst>
                <a:tab pos="914400" algn="l"/>
              </a:tabLst>
            </a:pPr>
            <a:r>
              <a:rPr lang="en-US" sz="2400" b="1" dirty="0">
                <a:latin typeface="Tahoma" pitchFamily="34" charset="0"/>
                <a:ea typeface="Times New Roman" pitchFamily="18" charset="0"/>
                <a:cs typeface="Tahoma" pitchFamily="34" charset="0"/>
              </a:rPr>
              <a:t>Nuts and seeds</a:t>
            </a:r>
            <a:r>
              <a:rPr lang="en-US" sz="2400" dirty="0">
                <a:latin typeface="Tahoma" pitchFamily="34" charset="0"/>
                <a:ea typeface="Times New Roman" pitchFamily="18" charset="0"/>
                <a:cs typeface="Tahoma" pitchFamily="34" charset="0"/>
              </a:rPr>
              <a:t> – brazil nuts, almonds and sesame seed paste (</a:t>
            </a:r>
            <a:r>
              <a:rPr lang="en-US" sz="2400" dirty="0" err="1">
                <a:latin typeface="Tahoma" pitchFamily="34" charset="0"/>
                <a:ea typeface="Times New Roman" pitchFamily="18" charset="0"/>
                <a:cs typeface="Tahoma" pitchFamily="34" charset="0"/>
              </a:rPr>
              <a:t>tahini</a:t>
            </a:r>
            <a:r>
              <a:rPr lang="en-US" sz="2400" dirty="0">
                <a:latin typeface="Tahoma" pitchFamily="34" charset="0"/>
                <a:ea typeface="Times New Roman" pitchFamily="18" charset="0"/>
                <a:cs typeface="Tahoma" pitchFamily="34" charset="0"/>
              </a:rPr>
              <a:t>). Fifteen almonds contain about 40mg of calcium.</a:t>
            </a:r>
            <a:endParaRPr lang="en-US" sz="2400" dirty="0">
              <a:ea typeface="Times New Roman" pitchFamily="18" charset="0"/>
              <a:cs typeface="Tahoma" pitchFamily="34" charset="0"/>
            </a:endParaRPr>
          </a:p>
        </p:txBody>
      </p:sp>
      <p:pic>
        <p:nvPicPr>
          <p:cNvPr id="65539" name="Picture 2" descr="Trail Mix">
            <a:hlinkClick r:id=""/>
          </p:cNvPr>
          <p:cNvPicPr>
            <a:picLocks noChangeAspect="1" noChangeArrowheads="1"/>
          </p:cNvPicPr>
          <p:nvPr/>
        </p:nvPicPr>
        <p:blipFill>
          <a:blip r:embed="rId3"/>
          <a:srcRect/>
          <a:stretch>
            <a:fillRect/>
          </a:stretch>
        </p:blipFill>
        <p:spPr bwMode="auto">
          <a:xfrm>
            <a:off x="92440" y="2256020"/>
            <a:ext cx="8839200" cy="457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04800" y="2133600"/>
            <a:ext cx="8001000" cy="3108543"/>
          </a:xfrm>
          <a:prstGeom prst="rect">
            <a:avLst/>
          </a:prstGeom>
          <a:noFill/>
          <a:ln w="9525">
            <a:noFill/>
            <a:miter lim="800000"/>
            <a:headEnd/>
            <a:tailEnd/>
          </a:ln>
        </p:spPr>
        <p:txBody>
          <a:bodyPr wrap="square">
            <a:spAutoFit/>
          </a:bodyPr>
          <a:lstStyle/>
          <a:p>
            <a:pPr algn="just"/>
            <a:r>
              <a:rPr lang="en-US" sz="2800" b="1" dirty="0">
                <a:latin typeface="Calibri" pitchFamily="34" charset="0"/>
              </a:rPr>
              <a:t>An adequate intake of calcium during pregnancy can help women avoid </a:t>
            </a:r>
            <a:r>
              <a:rPr lang="en-US" sz="2800" b="1" dirty="0" smtClean="0">
                <a:latin typeface="Calibri" pitchFamily="34" charset="0"/>
              </a:rPr>
              <a:t>preeclampsia. </a:t>
            </a:r>
            <a:r>
              <a:rPr lang="en-US" sz="2800" b="1" dirty="0">
                <a:latin typeface="Calibri" pitchFamily="34" charset="0"/>
              </a:rPr>
              <a:t>If </a:t>
            </a:r>
            <a:r>
              <a:rPr lang="en-US" sz="2800" b="1" dirty="0" smtClean="0">
                <a:latin typeface="Calibri" pitchFamily="34" charset="0"/>
              </a:rPr>
              <a:t>preeclampsia </a:t>
            </a:r>
            <a:r>
              <a:rPr lang="en-US" sz="2800" b="1" dirty="0">
                <a:latin typeface="Calibri" pitchFamily="34" charset="0"/>
              </a:rPr>
              <a:t>develops, a woman develops high blood pressure and excess protein in the urine late in her pregnancy. Untreated, preeclampsia decreases blood flow to the fetus, which can result in preterm birth and/or low birth weight. </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1981200"/>
            <a:ext cx="4800600" cy="4154984"/>
          </a:xfrm>
          <a:prstGeom prst="rect">
            <a:avLst/>
          </a:prstGeom>
          <a:noFill/>
          <a:ln w="9525">
            <a:noFill/>
            <a:miter lim="800000"/>
            <a:headEnd/>
            <a:tailEnd/>
          </a:ln>
        </p:spPr>
        <p:txBody>
          <a:bodyPr wrap="square">
            <a:spAutoFit/>
          </a:bodyPr>
          <a:lstStyle/>
          <a:p>
            <a:pPr marL="465138" indent="-180975" algn="just" eaLnBrk="0" hangingPunct="0">
              <a:tabLst>
                <a:tab pos="914400" algn="l"/>
              </a:tabLst>
            </a:pPr>
            <a:r>
              <a:rPr lang="en-US" sz="2400" dirty="0" smtClean="0">
                <a:latin typeface="Tahoma" pitchFamily="34" charset="0"/>
                <a:ea typeface="Times New Roman" pitchFamily="18" charset="0"/>
                <a:cs typeface="Tahoma" pitchFamily="34" charset="0"/>
              </a:rPr>
              <a:t>    Including </a:t>
            </a:r>
            <a:r>
              <a:rPr lang="en-US" sz="2400" dirty="0">
                <a:latin typeface="Tahoma" pitchFamily="34" charset="0"/>
                <a:ea typeface="Times New Roman" pitchFamily="18" charset="0"/>
                <a:cs typeface="Tahoma" pitchFamily="34" charset="0"/>
              </a:rPr>
              <a:t>breakfast cereals, </a:t>
            </a:r>
            <a:r>
              <a:rPr lang="en-US" sz="2400" dirty="0" smtClean="0">
                <a:latin typeface="Tahoma" pitchFamily="34" charset="0"/>
                <a:ea typeface="Times New Roman" pitchFamily="18" charset="0"/>
                <a:cs typeface="Tahoma" pitchFamily="34" charset="0"/>
              </a:rPr>
              <a:t>  fruit </a:t>
            </a:r>
            <a:r>
              <a:rPr lang="en-US" sz="2400" dirty="0">
                <a:latin typeface="Tahoma" pitchFamily="34" charset="0"/>
                <a:ea typeface="Times New Roman" pitchFamily="18" charset="0"/>
                <a:cs typeface="Tahoma" pitchFamily="34" charset="0"/>
              </a:rPr>
              <a:t>juices and bread:</a:t>
            </a:r>
            <a:endParaRPr lang="en-US" sz="2400" dirty="0">
              <a:ea typeface="Times New Roman" pitchFamily="18" charset="0"/>
              <a:cs typeface="Tahoma" pitchFamily="34" charset="0"/>
            </a:endParaRPr>
          </a:p>
          <a:p>
            <a:pPr lvl="1" algn="just" eaLnBrk="0" hangingPunct="0">
              <a:buFont typeface="Symbol" pitchFamily="18" charset="2"/>
              <a:buChar char=""/>
              <a:tabLst>
                <a:tab pos="914400" algn="l"/>
              </a:tabLst>
            </a:pPr>
            <a:r>
              <a:rPr lang="en-US" sz="2400" dirty="0">
                <a:latin typeface="Tahoma" pitchFamily="34" charset="0"/>
                <a:ea typeface="Times New Roman" pitchFamily="18" charset="0"/>
                <a:cs typeface="Tahoma" pitchFamily="34" charset="0"/>
              </a:rPr>
              <a:t>1 cup of calcium fortified breakfast cereal (40g) contains up to 200mg of calcium</a:t>
            </a:r>
            <a:endParaRPr lang="en-US" sz="2400" dirty="0"/>
          </a:p>
          <a:p>
            <a:pPr lvl="1" algn="just" eaLnBrk="0" hangingPunct="0">
              <a:buFont typeface="Symbol" pitchFamily="18" charset="2"/>
              <a:buChar char=""/>
              <a:tabLst>
                <a:tab pos="914400" algn="l"/>
              </a:tabLst>
            </a:pPr>
            <a:r>
              <a:rPr lang="en-US" sz="2400" dirty="0">
                <a:latin typeface="Tahoma" pitchFamily="34" charset="0"/>
                <a:cs typeface="Times New Roman" pitchFamily="18" charset="0"/>
              </a:rPr>
              <a:t>½ cup of calcium fortified orange juice (100ml) contains up to 80mg of calcium</a:t>
            </a:r>
            <a:endParaRPr lang="en-US" sz="2400" dirty="0"/>
          </a:p>
          <a:p>
            <a:pPr lvl="1" algn="just" eaLnBrk="0" hangingPunct="0">
              <a:buFont typeface="Symbol" pitchFamily="18" charset="2"/>
              <a:buChar char=""/>
              <a:tabLst>
                <a:tab pos="914400" algn="l"/>
              </a:tabLst>
            </a:pPr>
            <a:r>
              <a:rPr lang="en-US" sz="2400" dirty="0">
                <a:latin typeface="Tahoma" pitchFamily="34" charset="0"/>
                <a:cs typeface="Times New Roman" pitchFamily="18" charset="0"/>
              </a:rPr>
              <a:t>2 slices of bread (30g) provides 200mg of calcium.</a:t>
            </a:r>
            <a:endParaRPr lang="en-US" sz="2400" dirty="0"/>
          </a:p>
        </p:txBody>
      </p:sp>
      <p:pic>
        <p:nvPicPr>
          <p:cNvPr id="66563" name="Picture 2" descr="Daily calcium intake examples include milk, yogurt, cottage cheese, cheddar cheese, vanilla ice cream, and orange juice.">
            <a:hlinkClick r:id=""/>
          </p:cNvPr>
          <p:cNvPicPr>
            <a:picLocks noChangeAspect="1" noChangeArrowheads="1"/>
          </p:cNvPicPr>
          <p:nvPr/>
        </p:nvPicPr>
        <p:blipFill>
          <a:blip r:embed="rId3"/>
          <a:srcRect/>
          <a:stretch>
            <a:fillRect/>
          </a:stretch>
        </p:blipFill>
        <p:spPr bwMode="auto">
          <a:xfrm>
            <a:off x="4953000" y="914400"/>
            <a:ext cx="3810000" cy="5791200"/>
          </a:xfrm>
          <a:prstGeom prst="rect">
            <a:avLst/>
          </a:prstGeom>
          <a:noFill/>
          <a:ln w="9525">
            <a:noFill/>
            <a:miter lim="800000"/>
            <a:headEnd/>
            <a:tailEnd/>
          </a:ln>
        </p:spPr>
      </p:pic>
      <p:sp>
        <p:nvSpPr>
          <p:cNvPr id="5" name="Title 1"/>
          <p:cNvSpPr txBox="1">
            <a:spLocks/>
          </p:cNvSpPr>
          <p:nvPr/>
        </p:nvSpPr>
        <p:spPr>
          <a:xfrm>
            <a:off x="1566204" y="15826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b="1" dirty="0">
                <a:latin typeface="Tahoma" pitchFamily="34" charset="0"/>
                <a:ea typeface="Times New Roman" pitchFamily="18" charset="0"/>
                <a:cs typeface="Tahoma" pitchFamily="34" charset="0"/>
              </a:rPr>
              <a:t>Calcium fortified foods</a:t>
            </a:r>
            <a:r>
              <a:rPr lang="en-US" sz="3600" dirty="0">
                <a:latin typeface="Tahoma" pitchFamily="34" charset="0"/>
                <a:ea typeface="Times New Roman" pitchFamily="18" charset="0"/>
                <a:cs typeface="Tahoma" pitchFamily="34" charset="0"/>
              </a:rPr>
              <a:t> </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1"/>
          <p:cNvSpPr>
            <a:spLocks noChangeArrowheads="1"/>
          </p:cNvSpPr>
          <p:nvPr/>
        </p:nvSpPr>
        <p:spPr bwMode="auto">
          <a:xfrm>
            <a:off x="152400" y="1225689"/>
            <a:ext cx="8991600" cy="5632311"/>
          </a:xfrm>
          <a:prstGeom prst="rect">
            <a:avLst/>
          </a:prstGeom>
          <a:noFill/>
          <a:ln w="9525">
            <a:noFill/>
            <a:miter lim="800000"/>
            <a:headEnd/>
            <a:tailEnd/>
          </a:ln>
        </p:spPr>
        <p:txBody>
          <a:bodyPr wrap="square" anchor="ctr">
            <a:spAutoFit/>
          </a:bodyPr>
          <a:lstStyle/>
          <a:p>
            <a:pPr algn="just">
              <a:tabLst>
                <a:tab pos="457200" algn="l"/>
              </a:tabLst>
            </a:pPr>
            <a:r>
              <a:rPr lang="en-US" sz="2400" dirty="0">
                <a:latin typeface="Tahoma" pitchFamily="34" charset="0"/>
                <a:ea typeface="Times New Roman" pitchFamily="18" charset="0"/>
                <a:cs typeface="Tahoma" pitchFamily="34" charset="0"/>
              </a:rPr>
              <a:t/>
            </a:r>
            <a:br>
              <a:rPr lang="en-US" sz="2400" dirty="0">
                <a:latin typeface="Tahoma" pitchFamily="34" charset="0"/>
                <a:ea typeface="Times New Roman" pitchFamily="18" charset="0"/>
                <a:cs typeface="Tahoma" pitchFamily="34" charset="0"/>
              </a:rPr>
            </a:br>
            <a:r>
              <a:rPr lang="en-US" sz="2400" dirty="0">
                <a:latin typeface="Tahoma" pitchFamily="34" charset="0"/>
                <a:ea typeface="Times New Roman" pitchFamily="18" charset="0"/>
                <a:cs typeface="Tahoma" pitchFamily="34" charset="0"/>
              </a:rPr>
              <a:t>Some of the factors that can reduce calcium in </a:t>
            </a:r>
            <a:r>
              <a:rPr lang="en-US" sz="2400" dirty="0" smtClean="0">
                <a:latin typeface="Tahoma" pitchFamily="34" charset="0"/>
                <a:ea typeface="Times New Roman" pitchFamily="18" charset="0"/>
                <a:cs typeface="Tahoma" pitchFamily="34" charset="0"/>
              </a:rPr>
              <a:t>bones </a:t>
            </a:r>
            <a:r>
              <a:rPr lang="en-US" sz="2400" dirty="0">
                <a:latin typeface="Tahoma" pitchFamily="34" charset="0"/>
                <a:ea typeface="Times New Roman" pitchFamily="18" charset="0"/>
                <a:cs typeface="Tahoma" pitchFamily="34" charset="0"/>
              </a:rPr>
              <a:t>and lower bone density (weaken bones) include: </a:t>
            </a:r>
            <a:endParaRPr lang="en-US" sz="2400" dirty="0">
              <a:ea typeface="Times New Roman" pitchFamily="18" charset="0"/>
              <a:cs typeface="Tahoma" pitchFamily="34" charset="0"/>
            </a:endParaRPr>
          </a:p>
          <a:p>
            <a:pPr algn="just" eaLnBrk="0" hangingPunct="0">
              <a:buFontTx/>
              <a:buChar char="•"/>
              <a:tabLst>
                <a:tab pos="457200" algn="l"/>
              </a:tabLst>
            </a:pPr>
            <a:r>
              <a:rPr lang="en-US" sz="2400" dirty="0">
                <a:latin typeface="Tahoma" pitchFamily="34" charset="0"/>
                <a:ea typeface="Times New Roman" pitchFamily="18" charset="0"/>
                <a:cs typeface="Tahoma" pitchFamily="34" charset="0"/>
              </a:rPr>
              <a:t>High salt diet</a:t>
            </a:r>
            <a:endParaRPr lang="en-US" sz="2400" dirty="0"/>
          </a:p>
          <a:p>
            <a:pPr algn="just" eaLnBrk="0" hangingPunct="0">
              <a:buFontTx/>
              <a:buChar char="•"/>
              <a:tabLst>
                <a:tab pos="457200" algn="l"/>
              </a:tabLst>
            </a:pPr>
            <a:r>
              <a:rPr lang="en-US" sz="2400" dirty="0">
                <a:latin typeface="Tahoma" pitchFamily="34" charset="0"/>
                <a:cs typeface="Times New Roman" pitchFamily="18" charset="0"/>
              </a:rPr>
              <a:t>More than six drinks per day of caffeine-containing drinks – for example coffee, cola and tea (although tea has less caffeine)</a:t>
            </a:r>
            <a:endParaRPr lang="en-US" sz="2400" dirty="0"/>
          </a:p>
          <a:p>
            <a:pPr algn="just" eaLnBrk="0" hangingPunct="0">
              <a:buFontTx/>
              <a:buChar char="•"/>
              <a:tabLst>
                <a:tab pos="457200" algn="l"/>
              </a:tabLst>
            </a:pPr>
            <a:r>
              <a:rPr lang="en-US" sz="2400" dirty="0">
                <a:latin typeface="Tahoma" pitchFamily="34" charset="0"/>
                <a:cs typeface="Times New Roman" pitchFamily="18" charset="0"/>
              </a:rPr>
              <a:t>Excessive alcohol intake</a:t>
            </a:r>
            <a:endParaRPr lang="en-US" sz="2400" dirty="0"/>
          </a:p>
          <a:p>
            <a:pPr algn="just" eaLnBrk="0" hangingPunct="0">
              <a:buFontTx/>
              <a:buChar char="•"/>
              <a:tabLst>
                <a:tab pos="457200" algn="l"/>
              </a:tabLst>
            </a:pPr>
            <a:r>
              <a:rPr lang="en-US" sz="2400" dirty="0">
                <a:latin typeface="Tahoma" pitchFamily="34" charset="0"/>
                <a:cs typeface="Times New Roman" pitchFamily="18" charset="0"/>
              </a:rPr>
              <a:t>Very low body weight</a:t>
            </a:r>
            <a:endParaRPr lang="en-US" sz="2400" dirty="0"/>
          </a:p>
          <a:p>
            <a:pPr algn="just" eaLnBrk="0" hangingPunct="0">
              <a:buFontTx/>
              <a:buChar char="•"/>
              <a:tabLst>
                <a:tab pos="457200" algn="l"/>
              </a:tabLst>
            </a:pPr>
            <a:r>
              <a:rPr lang="en-US" sz="2400" dirty="0">
                <a:latin typeface="Tahoma" pitchFamily="34" charset="0"/>
                <a:cs typeface="Times New Roman" pitchFamily="18" charset="0"/>
              </a:rPr>
              <a:t>Very high intakes of </a:t>
            </a:r>
            <a:r>
              <a:rPr lang="en-US" sz="2400" dirty="0" err="1">
                <a:latin typeface="Tahoma" pitchFamily="34" charset="0"/>
                <a:cs typeface="Times New Roman" pitchFamily="18" charset="0"/>
              </a:rPr>
              <a:t>fibre</a:t>
            </a:r>
            <a:r>
              <a:rPr lang="en-US" sz="2400" dirty="0">
                <a:latin typeface="Tahoma" pitchFamily="34" charset="0"/>
                <a:cs typeface="Times New Roman" pitchFamily="18" charset="0"/>
              </a:rPr>
              <a:t> (more than 50g per day, from wheat bran)</a:t>
            </a:r>
            <a:endParaRPr lang="en-US" sz="2400" dirty="0"/>
          </a:p>
          <a:p>
            <a:pPr algn="just" eaLnBrk="0" hangingPunct="0">
              <a:buFontTx/>
              <a:buChar char="•"/>
              <a:tabLst>
                <a:tab pos="457200" algn="l"/>
              </a:tabLst>
            </a:pPr>
            <a:r>
              <a:rPr lang="en-US" sz="2400" dirty="0">
                <a:latin typeface="Tahoma" pitchFamily="34" charset="0"/>
                <a:cs typeface="Times New Roman" pitchFamily="18" charset="0"/>
              </a:rPr>
              <a:t>Low levels of physical activity.</a:t>
            </a:r>
            <a:endParaRPr lang="en-US" sz="2400" dirty="0"/>
          </a:p>
        </p:txBody>
      </p:sp>
      <p:sp>
        <p:nvSpPr>
          <p:cNvPr id="5" name="Title 1"/>
          <p:cNvSpPr txBox="1">
            <a:spLocks/>
          </p:cNvSpPr>
          <p:nvPr/>
        </p:nvSpPr>
        <p:spPr>
          <a:xfrm>
            <a:off x="1752600" y="5334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dirty="0">
                <a:latin typeface="Tahoma" pitchFamily="34" charset="0"/>
                <a:ea typeface="Times New Roman" pitchFamily="18" charset="0"/>
                <a:cs typeface="Tahoma" pitchFamily="34" charset="0"/>
              </a:rPr>
              <a:t>Lifestyle can affect bone strength</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algn="just" eaLnBrk="1" hangingPunct="1"/>
            <a:endParaRPr lang="en-US" dirty="0" smtClean="0"/>
          </a:p>
        </p:txBody>
      </p:sp>
      <p:pic>
        <p:nvPicPr>
          <p:cNvPr id="69635" name="Picture 2"/>
          <p:cNvPicPr>
            <a:picLocks noChangeAspect="1" noChangeArrowheads="1"/>
          </p:cNvPicPr>
          <p:nvPr/>
        </p:nvPicPr>
        <p:blipFill>
          <a:blip r:embed="rId3"/>
          <a:srcRect/>
          <a:stretch>
            <a:fillRect/>
          </a:stretch>
        </p:blipFill>
        <p:spPr bwMode="auto">
          <a:xfrm>
            <a:off x="152400" y="101600"/>
            <a:ext cx="8869680" cy="6553200"/>
          </a:xfrm>
          <a:prstGeom prst="rect">
            <a:avLst/>
          </a:prstGeom>
          <a:noFill/>
          <a:ln w="9525">
            <a:noFill/>
            <a:miter lim="800000"/>
            <a:headEnd/>
            <a:tailEnd/>
          </a:ln>
          <a:scene3d>
            <a:camera prst="obliqueBottomLeft"/>
            <a:lightRig rig="threePt" dir="t"/>
          </a:scene3d>
          <a:sp3d>
            <a:bevelT/>
          </a:sp3d>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3"/>
          <a:srcRect/>
          <a:stretch>
            <a:fillRect/>
          </a:stretch>
        </p:blipFill>
        <p:spPr bwMode="auto">
          <a:xfrm>
            <a:off x="130124" y="138332"/>
            <a:ext cx="8915400" cy="6553200"/>
          </a:xfrm>
          <a:prstGeom prst="rect">
            <a:avLst/>
          </a:prstGeom>
          <a:noFill/>
          <a:ln w="9525">
            <a:noFill/>
            <a:miter lim="800000"/>
            <a:headEnd/>
            <a:tailEnd/>
          </a:ln>
          <a:scene3d>
            <a:camera prst="orthographicFront"/>
            <a:lightRig rig="threePt" dir="t"/>
          </a:scene3d>
          <a:sp3d>
            <a:bevelT/>
          </a:sp3d>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3"/>
          <a:srcRect/>
          <a:stretch>
            <a:fillRect/>
          </a:stretch>
        </p:blipFill>
        <p:spPr bwMode="auto">
          <a:xfrm>
            <a:off x="173504" y="124264"/>
            <a:ext cx="8854440" cy="65813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ChangeArrowheads="1"/>
          </p:cNvSpPr>
          <p:nvPr/>
        </p:nvSpPr>
        <p:spPr bwMode="auto">
          <a:xfrm>
            <a:off x="0" y="2209800"/>
            <a:ext cx="9144000" cy="4370427"/>
          </a:xfrm>
          <a:prstGeom prst="rect">
            <a:avLst/>
          </a:prstGeom>
          <a:noFill/>
          <a:ln w="9525">
            <a:noFill/>
            <a:miter lim="800000"/>
            <a:headEnd/>
            <a:tailEnd/>
          </a:ln>
        </p:spPr>
        <p:txBody>
          <a:bodyPr wrap="square" anchor="ctr">
            <a:spAutoFit/>
          </a:bodyPr>
          <a:lstStyle/>
          <a:p>
            <a:pPr algn="just"/>
            <a:r>
              <a:rPr lang="en-US" sz="2000" b="1" dirty="0">
                <a:latin typeface="Tahoma" pitchFamily="34" charset="0"/>
                <a:ea typeface="Times New Roman" pitchFamily="18" charset="0"/>
                <a:cs typeface="Tahoma" pitchFamily="34" charset="0"/>
              </a:rPr>
              <a:t>Foods which contain oxalates or </a:t>
            </a:r>
            <a:r>
              <a:rPr lang="en-US" sz="2000" b="1" dirty="0" err="1">
                <a:latin typeface="Tahoma" pitchFamily="34" charset="0"/>
                <a:ea typeface="Times New Roman" pitchFamily="18" charset="0"/>
                <a:cs typeface="Tahoma" pitchFamily="34" charset="0"/>
              </a:rPr>
              <a:t>phytates</a:t>
            </a:r>
            <a:r>
              <a:rPr lang="en-US" sz="2000" b="1" dirty="0">
                <a:latin typeface="Tahoma" pitchFamily="34" charset="0"/>
                <a:ea typeface="Times New Roman" pitchFamily="18" charset="0"/>
                <a:cs typeface="Tahoma" pitchFamily="34" charset="0"/>
              </a:rPr>
              <a:t>, </a:t>
            </a:r>
            <a:r>
              <a:rPr lang="en-US" sz="2000" b="1" dirty="0" smtClean="0">
                <a:latin typeface="Tahoma" pitchFamily="34" charset="0"/>
                <a:ea typeface="Times New Roman" pitchFamily="18" charset="0"/>
                <a:cs typeface="Tahoma" pitchFamily="34" charset="0"/>
              </a:rPr>
              <a:t> </a:t>
            </a:r>
            <a:r>
              <a:rPr lang="en-US" sz="2000" b="1" dirty="0">
                <a:latin typeface="Tahoma" pitchFamily="34" charset="0"/>
                <a:ea typeface="Times New Roman" pitchFamily="18" charset="0"/>
                <a:cs typeface="Tahoma" pitchFamily="34" charset="0"/>
              </a:rPr>
              <a:t>interfere with the body's ability to absorb calcium.</a:t>
            </a:r>
            <a:endParaRPr lang="en-US" sz="2000" dirty="0">
              <a:ea typeface="Times New Roman" pitchFamily="18" charset="0"/>
              <a:cs typeface="Tahoma" pitchFamily="34" charset="0"/>
            </a:endParaRPr>
          </a:p>
          <a:p>
            <a:pPr algn="just" eaLnBrk="0" hangingPunct="0">
              <a:buFontTx/>
              <a:buChar char="•"/>
            </a:pPr>
            <a:r>
              <a:rPr lang="en-US" sz="2000" b="1" dirty="0" smtClean="0">
                <a:latin typeface="Tahoma" pitchFamily="34" charset="0"/>
                <a:cs typeface="Times New Roman" pitchFamily="18" charset="0"/>
              </a:rPr>
              <a:t>Fruits</a:t>
            </a:r>
            <a:r>
              <a:rPr lang="en-US" sz="2000" b="1" dirty="0">
                <a:latin typeface="Tahoma" pitchFamily="34" charset="0"/>
                <a:cs typeface="Times New Roman" pitchFamily="18" charset="0"/>
              </a:rPr>
              <a:t>:</a:t>
            </a:r>
            <a:endParaRPr lang="en-US" sz="2000" dirty="0"/>
          </a:p>
          <a:p>
            <a:pPr lvl="1" algn="just" eaLnBrk="0" hangingPunct="0">
              <a:buFont typeface="Symbol" pitchFamily="18" charset="2"/>
              <a:buChar char=""/>
            </a:pPr>
            <a:r>
              <a:rPr lang="en-US" sz="2000" dirty="0">
                <a:latin typeface="Tahoma" pitchFamily="34" charset="0"/>
                <a:cs typeface="Times New Roman" pitchFamily="18" charset="0"/>
              </a:rPr>
              <a:t>Blackberries  ,</a:t>
            </a:r>
            <a:r>
              <a:rPr lang="en-US" sz="2000" dirty="0" smtClean="0">
                <a:latin typeface="Tahoma" pitchFamily="34" charset="0"/>
                <a:cs typeface="Times New Roman" pitchFamily="18" charset="0"/>
              </a:rPr>
              <a:t>blueberries, citrus peel Concord grapes Damson plums gooseberries ,raspberries.</a:t>
            </a:r>
            <a:endParaRPr lang="en-US" sz="2000" dirty="0">
              <a:cs typeface="Times New Roman" pitchFamily="18" charset="0"/>
            </a:endParaRPr>
          </a:p>
          <a:p>
            <a:pPr lvl="1" algn="just" eaLnBrk="0" hangingPunct="0">
              <a:buFont typeface="Symbol" pitchFamily="18" charset="2"/>
              <a:buChar char=""/>
            </a:pPr>
            <a:r>
              <a:rPr lang="en-US" sz="2000" dirty="0">
                <a:latin typeface="Tahoma" pitchFamily="34" charset="0"/>
                <a:cs typeface="Times New Roman" pitchFamily="18" charset="0"/>
              </a:rPr>
              <a:t>red </a:t>
            </a:r>
            <a:r>
              <a:rPr lang="en-US" sz="2000" dirty="0" smtClean="0">
                <a:latin typeface="Tahoma" pitchFamily="34" charset="0"/>
                <a:cs typeface="Times New Roman" pitchFamily="18" charset="0"/>
              </a:rPr>
              <a:t>currant ,</a:t>
            </a:r>
            <a:r>
              <a:rPr lang="en-US" sz="2000" dirty="0" err="1" smtClean="0">
                <a:latin typeface="Tahoma" pitchFamily="34" charset="0"/>
                <a:cs typeface="Times New Roman" pitchFamily="18" charset="0"/>
              </a:rPr>
              <a:t>srhubarb</a:t>
            </a:r>
            <a:r>
              <a:rPr lang="en-US" sz="2000" dirty="0" smtClean="0">
                <a:latin typeface="Tahoma" pitchFamily="34" charset="0"/>
                <a:cs typeface="Times New Roman" pitchFamily="18" charset="0"/>
              </a:rPr>
              <a:t> , strawberries</a:t>
            </a:r>
            <a:r>
              <a:rPr lang="en-US" sz="2000" dirty="0">
                <a:latin typeface="Tahoma" pitchFamily="34" charset="0"/>
                <a:cs typeface="Times New Roman" pitchFamily="18" charset="0"/>
              </a:rPr>
              <a:t>,</a:t>
            </a:r>
          </a:p>
          <a:p>
            <a:pPr lvl="1" algn="just" eaLnBrk="0" hangingPunct="0">
              <a:buFont typeface="Symbol" pitchFamily="18" charset="2"/>
              <a:buChar char=""/>
            </a:pPr>
            <a:r>
              <a:rPr lang="en-US" sz="2000" b="1" dirty="0">
                <a:latin typeface="Tahoma" pitchFamily="34" charset="0"/>
                <a:cs typeface="Times New Roman" pitchFamily="18" charset="0"/>
              </a:rPr>
              <a:t>Vegetables</a:t>
            </a:r>
            <a:r>
              <a:rPr lang="en-US" sz="2000" b="1" dirty="0" smtClean="0">
                <a:latin typeface="Tahoma" pitchFamily="34" charset="0"/>
                <a:cs typeface="Times New Roman" pitchFamily="18" charset="0"/>
              </a:rPr>
              <a:t>: </a:t>
            </a:r>
            <a:r>
              <a:rPr lang="en-US" sz="2000" dirty="0" smtClean="0">
                <a:latin typeface="Tahoma" pitchFamily="34" charset="0"/>
                <a:cs typeface="Times New Roman" pitchFamily="18" charset="0"/>
              </a:rPr>
              <a:t>amaranth, beet leaves , cassava , collards</a:t>
            </a:r>
            <a:endParaRPr lang="en-US" sz="2000" dirty="0">
              <a:cs typeface="Times New Roman" pitchFamily="18" charset="0"/>
            </a:endParaRPr>
          </a:p>
          <a:p>
            <a:pPr lvl="1" algn="just" eaLnBrk="0" hangingPunct="0">
              <a:buFont typeface="Symbol" pitchFamily="18" charset="2"/>
              <a:buChar char=""/>
            </a:pPr>
            <a:r>
              <a:rPr lang="en-US" sz="2000" dirty="0" smtClean="0">
                <a:latin typeface="Tahoma" pitchFamily="34" charset="0"/>
                <a:cs typeface="Times New Roman" pitchFamily="18" charset="0"/>
              </a:rPr>
              <a:t>Leeks , okra, parsley </a:t>
            </a:r>
            <a:r>
              <a:rPr lang="en-US" sz="2000" dirty="0" err="1" smtClean="0">
                <a:latin typeface="Tahoma" pitchFamily="34" charset="0"/>
                <a:cs typeface="Times New Roman" pitchFamily="18" charset="0"/>
              </a:rPr>
              <a:t>purslane</a:t>
            </a:r>
            <a:r>
              <a:rPr lang="en-US" sz="2000" dirty="0" smtClean="0">
                <a:latin typeface="Tahoma" pitchFamily="34" charset="0"/>
                <a:cs typeface="Times New Roman" pitchFamily="18" charset="0"/>
              </a:rPr>
              <a:t> ,spinach ,sweet potatoes ,Swiss </a:t>
            </a:r>
          </a:p>
          <a:p>
            <a:pPr lvl="1" algn="just" eaLnBrk="0" hangingPunct="0">
              <a:buFont typeface="Symbol" pitchFamily="18" charset="2"/>
              <a:buChar char=""/>
            </a:pPr>
            <a:r>
              <a:rPr lang="en-US" sz="2000" dirty="0" smtClean="0">
                <a:latin typeface="Tahoma" pitchFamily="34" charset="0"/>
                <a:cs typeface="Times New Roman" pitchFamily="18" charset="0"/>
              </a:rPr>
              <a:t>chard</a:t>
            </a:r>
            <a:endParaRPr lang="en-US" sz="2000" dirty="0">
              <a:latin typeface="Tahoma" pitchFamily="34" charset="0"/>
              <a:cs typeface="Times New Roman" pitchFamily="18" charset="0"/>
            </a:endParaRPr>
          </a:p>
          <a:p>
            <a:pPr lvl="1" algn="just" eaLnBrk="0" hangingPunct="0">
              <a:buFont typeface="Symbol" pitchFamily="18" charset="2"/>
              <a:buChar char=""/>
            </a:pPr>
            <a:r>
              <a:rPr lang="en-US" sz="2000" dirty="0">
                <a:latin typeface="Tahoma" pitchFamily="34" charset="0"/>
                <a:cs typeface="Times New Roman" pitchFamily="18" charset="0"/>
              </a:rPr>
              <a:t>B</a:t>
            </a:r>
            <a:r>
              <a:rPr lang="en-US" sz="2000" b="1" dirty="0">
                <a:latin typeface="Tahoma" pitchFamily="34" charset="0"/>
                <a:cs typeface="Times New Roman" pitchFamily="18" charset="0"/>
              </a:rPr>
              <a:t>everages</a:t>
            </a:r>
            <a:r>
              <a:rPr lang="en-US" sz="2000" b="1" dirty="0" smtClean="0">
                <a:latin typeface="Tahoma" pitchFamily="34" charset="0"/>
                <a:cs typeface="Times New Roman" pitchFamily="18" charset="0"/>
              </a:rPr>
              <a:t>: </a:t>
            </a:r>
            <a:r>
              <a:rPr lang="en-US" sz="2000" dirty="0" smtClean="0">
                <a:latin typeface="Tahoma" pitchFamily="34" charset="0"/>
                <a:cs typeface="Times New Roman" pitchFamily="18" charset="0"/>
              </a:rPr>
              <a:t>beer berry  juices coffee cola </a:t>
            </a:r>
            <a:r>
              <a:rPr lang="en-US" sz="2000" dirty="0" err="1" smtClean="0">
                <a:latin typeface="Tahoma" pitchFamily="34" charset="0"/>
                <a:cs typeface="Times New Roman" pitchFamily="18" charset="0"/>
              </a:rPr>
              <a:t>Ovaltine</a:t>
            </a:r>
            <a:r>
              <a:rPr lang="en-US" sz="2000" dirty="0" smtClean="0">
                <a:latin typeface="Tahoma" pitchFamily="34" charset="0"/>
                <a:cs typeface="Times New Roman" pitchFamily="18" charset="0"/>
              </a:rPr>
              <a:t> ®</a:t>
            </a:r>
            <a:endParaRPr lang="en-US" sz="2000" dirty="0">
              <a:cs typeface="Times New Roman" pitchFamily="18" charset="0"/>
            </a:endParaRPr>
          </a:p>
          <a:p>
            <a:pPr lvl="1" algn="just" eaLnBrk="0" hangingPunct="0">
              <a:buFont typeface="Symbol" pitchFamily="18" charset="2"/>
              <a:buChar char=""/>
            </a:pPr>
            <a:r>
              <a:rPr lang="en-US" sz="2000" dirty="0">
                <a:latin typeface="Tahoma" pitchFamily="34" charset="0"/>
                <a:cs typeface="Times New Roman" pitchFamily="18" charset="0"/>
              </a:rPr>
              <a:t>Tea.</a:t>
            </a:r>
          </a:p>
          <a:p>
            <a:pPr lvl="1" algn="just" eaLnBrk="0" hangingPunct="0">
              <a:buFont typeface="Symbol" pitchFamily="18" charset="2"/>
              <a:buChar char=""/>
            </a:pPr>
            <a:r>
              <a:rPr lang="en-US" sz="2000" b="1" dirty="0">
                <a:latin typeface="Tahoma" pitchFamily="34" charset="0"/>
                <a:cs typeface="Times New Roman" pitchFamily="18" charset="0"/>
              </a:rPr>
              <a:t>Other </a:t>
            </a:r>
            <a:r>
              <a:rPr lang="en-US" sz="2000" b="1" dirty="0" smtClean="0">
                <a:latin typeface="Tahoma" pitchFamily="34" charset="0"/>
                <a:cs typeface="Times New Roman" pitchFamily="18" charset="0"/>
              </a:rPr>
              <a:t>foods : </a:t>
            </a:r>
            <a:r>
              <a:rPr lang="en-US" sz="2000" dirty="0" smtClean="0">
                <a:latin typeface="Tahoma" pitchFamily="34" charset="0"/>
                <a:cs typeface="Times New Roman" pitchFamily="18" charset="0"/>
              </a:rPr>
              <a:t>almonds ,chocolate ,cocoa ,peanuts ,peanut butter pecans ,poppy seeds.</a:t>
            </a:r>
            <a:endParaRPr lang="en-US" sz="2000" dirty="0"/>
          </a:p>
          <a:p>
            <a:pPr algn="just" eaLnBrk="0" hangingPunct="0"/>
            <a:endParaRPr lang="en-US" dirty="0"/>
          </a:p>
        </p:txBody>
      </p:sp>
      <p:sp>
        <p:nvSpPr>
          <p:cNvPr id="4" name="Title 1"/>
          <p:cNvSpPr txBox="1">
            <a:spLocks/>
          </p:cNvSpPr>
          <p:nvPr/>
        </p:nvSpPr>
        <p:spPr>
          <a:xfrm>
            <a:off x="1676400" y="16998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algn="ctr"/>
            <a:r>
              <a:rPr lang="en-US" sz="3600" b="1" dirty="0" smtClean="0">
                <a:latin typeface="Tahoma" pitchFamily="34" charset="0"/>
                <a:ea typeface="Times New Roman" pitchFamily="18" charset="0"/>
                <a:cs typeface="Tahoma" pitchFamily="34" charset="0"/>
              </a:rPr>
              <a:t>High-oxalate foods</a:t>
            </a:r>
            <a:endParaRPr lang="en-US" sz="3600" dirty="0">
              <a:ea typeface="Times New Roman" pitchFamily="18" charset="0"/>
              <a:cs typeface="Tahoma" pitchFamily="34"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304800" y="1981200"/>
            <a:ext cx="8839200" cy="4524315"/>
          </a:xfrm>
          <a:prstGeom prst="rect">
            <a:avLst/>
          </a:prstGeom>
          <a:noFill/>
          <a:ln w="9525">
            <a:noFill/>
            <a:miter lim="800000"/>
            <a:headEnd/>
            <a:tailEnd/>
          </a:ln>
        </p:spPr>
        <p:txBody>
          <a:bodyPr wrap="square" anchor="ctr">
            <a:spAutoFit/>
          </a:bodyPr>
          <a:lstStyle/>
          <a:p>
            <a:pPr algn="just"/>
            <a:r>
              <a:rPr lang="en-US" sz="2800" b="1" dirty="0">
                <a:latin typeface="Tahoma" pitchFamily="34" charset="0"/>
                <a:ea typeface="Times New Roman" pitchFamily="18" charset="0"/>
                <a:cs typeface="Tahoma" pitchFamily="34" charset="0"/>
              </a:rPr>
              <a:t>High-</a:t>
            </a:r>
            <a:r>
              <a:rPr lang="en-US" sz="2800" b="1" dirty="0" err="1">
                <a:latin typeface="Tahoma" pitchFamily="34" charset="0"/>
                <a:ea typeface="Times New Roman" pitchFamily="18" charset="0"/>
                <a:cs typeface="Tahoma" pitchFamily="34" charset="0"/>
              </a:rPr>
              <a:t>phytate</a:t>
            </a:r>
            <a:r>
              <a:rPr lang="en-US" sz="2800" b="1" dirty="0">
                <a:latin typeface="Tahoma" pitchFamily="34" charset="0"/>
                <a:ea typeface="Times New Roman" pitchFamily="18" charset="0"/>
                <a:cs typeface="Tahoma" pitchFamily="34" charset="0"/>
              </a:rPr>
              <a:t> foods</a:t>
            </a:r>
            <a:endParaRPr lang="en-US" sz="2800" dirty="0">
              <a:ea typeface="Times New Roman" pitchFamily="18" charset="0"/>
              <a:cs typeface="Tahoma" pitchFamily="34" charset="0"/>
            </a:endParaRPr>
          </a:p>
          <a:p>
            <a:pPr algn="just" eaLnBrk="0" hangingPunct="0">
              <a:buFontTx/>
              <a:buChar char="•"/>
            </a:pPr>
            <a:r>
              <a:rPr lang="en-US" sz="2000" dirty="0">
                <a:latin typeface="Tahoma" pitchFamily="34" charset="0"/>
                <a:ea typeface="Times New Roman" pitchFamily="18" charset="0"/>
                <a:cs typeface="Tahoma" pitchFamily="34" charset="0"/>
              </a:rPr>
              <a:t>barley</a:t>
            </a:r>
            <a:endParaRPr lang="en-US" sz="2000" dirty="0">
              <a:ea typeface="Times New Roman" pitchFamily="18" charset="0"/>
              <a:cs typeface="Tahoma" pitchFamily="34" charset="0"/>
            </a:endParaRPr>
          </a:p>
          <a:p>
            <a:pPr algn="just" eaLnBrk="0" hangingPunct="0">
              <a:buFontTx/>
              <a:buChar char="•"/>
            </a:pPr>
            <a:r>
              <a:rPr lang="en-US" sz="2000" dirty="0">
                <a:latin typeface="Tahoma" pitchFamily="34" charset="0"/>
                <a:ea typeface="Times New Roman" pitchFamily="18" charset="0"/>
                <a:cs typeface="Tahoma" pitchFamily="34" charset="0"/>
              </a:rPr>
              <a:t>beans</a:t>
            </a:r>
            <a:endParaRPr lang="en-US" sz="2000" dirty="0">
              <a:cs typeface="Times New Roman" pitchFamily="18" charset="0"/>
            </a:endParaRPr>
          </a:p>
          <a:p>
            <a:pPr algn="just" eaLnBrk="0" hangingPunct="0">
              <a:buFontTx/>
              <a:buChar char="•"/>
            </a:pPr>
            <a:r>
              <a:rPr lang="en-US" sz="2000" dirty="0">
                <a:latin typeface="Tahoma" pitchFamily="34" charset="0"/>
                <a:cs typeface="Times New Roman" pitchFamily="18" charset="0"/>
              </a:rPr>
              <a:t>bran and wheat cereals</a:t>
            </a:r>
            <a:endParaRPr lang="en-US" sz="2000" dirty="0">
              <a:cs typeface="Times New Roman" pitchFamily="18" charset="0"/>
            </a:endParaRPr>
          </a:p>
          <a:p>
            <a:pPr algn="just" eaLnBrk="0" hangingPunct="0">
              <a:buFontTx/>
              <a:buChar char="•"/>
            </a:pPr>
            <a:r>
              <a:rPr lang="en-US" sz="2000" dirty="0">
                <a:latin typeface="Tahoma" pitchFamily="34" charset="0"/>
                <a:cs typeface="Times New Roman" pitchFamily="18" charset="0"/>
              </a:rPr>
              <a:t>corn chips</a:t>
            </a:r>
            <a:endParaRPr lang="en-US" sz="2000" dirty="0">
              <a:cs typeface="Times New Roman" pitchFamily="18" charset="0"/>
            </a:endParaRPr>
          </a:p>
          <a:p>
            <a:pPr algn="just" eaLnBrk="0" hangingPunct="0">
              <a:buFontTx/>
              <a:buChar char="•"/>
            </a:pPr>
            <a:r>
              <a:rPr lang="en-US" sz="2000" dirty="0">
                <a:latin typeface="Tahoma" pitchFamily="34" charset="0"/>
                <a:cs typeface="Times New Roman" pitchFamily="18" charset="0"/>
              </a:rPr>
              <a:t>nuts</a:t>
            </a:r>
            <a:endParaRPr lang="en-US" sz="2000" dirty="0">
              <a:cs typeface="Times New Roman" pitchFamily="18" charset="0"/>
            </a:endParaRPr>
          </a:p>
          <a:p>
            <a:pPr algn="just" eaLnBrk="0" hangingPunct="0">
              <a:buFontTx/>
              <a:buChar char="•"/>
            </a:pPr>
            <a:r>
              <a:rPr lang="en-US" sz="2000" dirty="0">
                <a:latin typeface="Tahoma" pitchFamily="34" charset="0"/>
                <a:cs typeface="Times New Roman" pitchFamily="18" charset="0"/>
              </a:rPr>
              <a:t>oats</a:t>
            </a:r>
            <a:endParaRPr lang="en-US" sz="2000" dirty="0">
              <a:cs typeface="Times New Roman" pitchFamily="18" charset="0"/>
            </a:endParaRPr>
          </a:p>
          <a:p>
            <a:pPr algn="just" eaLnBrk="0" hangingPunct="0">
              <a:buFontTx/>
              <a:buChar char="•"/>
            </a:pPr>
            <a:r>
              <a:rPr lang="en-US" sz="2000" dirty="0">
                <a:latin typeface="Tahoma" pitchFamily="34" charset="0"/>
                <a:cs typeface="Times New Roman" pitchFamily="18" charset="0"/>
              </a:rPr>
              <a:t>rice</a:t>
            </a:r>
            <a:endParaRPr lang="en-US" sz="2000" dirty="0">
              <a:cs typeface="Times New Roman" pitchFamily="18" charset="0"/>
            </a:endParaRPr>
          </a:p>
          <a:p>
            <a:pPr algn="just" eaLnBrk="0" hangingPunct="0">
              <a:buFontTx/>
              <a:buChar char="•"/>
            </a:pPr>
            <a:r>
              <a:rPr lang="en-US" sz="2000" dirty="0">
                <a:latin typeface="Tahoma" pitchFamily="34" charset="0"/>
                <a:cs typeface="Times New Roman" pitchFamily="18" charset="0"/>
              </a:rPr>
              <a:t>rye bread</a:t>
            </a:r>
            <a:endParaRPr lang="en-US" sz="2000" dirty="0">
              <a:cs typeface="Times New Roman" pitchFamily="18" charset="0"/>
            </a:endParaRPr>
          </a:p>
          <a:p>
            <a:pPr algn="just" eaLnBrk="0" hangingPunct="0">
              <a:buFontTx/>
              <a:buChar char="•"/>
            </a:pPr>
            <a:r>
              <a:rPr lang="en-US" sz="2000" dirty="0">
                <a:latin typeface="Tahoma" pitchFamily="34" charset="0"/>
                <a:cs typeface="Times New Roman" pitchFamily="18" charset="0"/>
              </a:rPr>
              <a:t>sesame seeds</a:t>
            </a:r>
            <a:endParaRPr lang="en-US" sz="2000" dirty="0">
              <a:cs typeface="Times New Roman" pitchFamily="18" charset="0"/>
            </a:endParaRPr>
          </a:p>
          <a:p>
            <a:pPr algn="just" eaLnBrk="0" hangingPunct="0">
              <a:buFontTx/>
              <a:buChar char="•"/>
            </a:pPr>
            <a:r>
              <a:rPr lang="en-US" sz="2000" dirty="0">
                <a:latin typeface="Tahoma" pitchFamily="34" charset="0"/>
                <a:cs typeface="Times New Roman" pitchFamily="18" charset="0"/>
              </a:rPr>
              <a:t>soybean meal</a:t>
            </a:r>
            <a:endParaRPr lang="en-US" sz="2000" dirty="0">
              <a:cs typeface="Times New Roman" pitchFamily="18" charset="0"/>
            </a:endParaRPr>
          </a:p>
          <a:p>
            <a:pPr algn="just" eaLnBrk="0" hangingPunct="0">
              <a:buFontTx/>
              <a:buChar char="•"/>
            </a:pPr>
            <a:r>
              <a:rPr lang="en-US" sz="2000" dirty="0">
                <a:latin typeface="Tahoma" pitchFamily="34" charset="0"/>
                <a:cs typeface="Times New Roman" pitchFamily="18" charset="0"/>
              </a:rPr>
              <a:t>wheat bran</a:t>
            </a:r>
            <a:endParaRPr lang="en-US" sz="2000" dirty="0">
              <a:cs typeface="Times New Roman" pitchFamily="18" charset="0"/>
            </a:endParaRPr>
          </a:p>
          <a:p>
            <a:pPr algn="just" eaLnBrk="0" hangingPunct="0">
              <a:buFontTx/>
              <a:buChar char="•"/>
            </a:pPr>
            <a:r>
              <a:rPr lang="en-US" sz="2000" dirty="0">
                <a:latin typeface="Tahoma" pitchFamily="34" charset="0"/>
                <a:cs typeface="Times New Roman" pitchFamily="18" charset="0"/>
              </a:rPr>
              <a:t>wheat germ</a:t>
            </a:r>
            <a:endParaRPr lang="en-US" sz="2000" dirty="0"/>
          </a:p>
          <a:p>
            <a:pPr algn="just" eaLnBrk="0" hangingPunct="0"/>
            <a:endParaRPr lang="en-US" sz="2000"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981200"/>
            <a:ext cx="8229600" cy="3539430"/>
          </a:xfrm>
          <a:prstGeom prst="rect">
            <a:avLst/>
          </a:prstGeom>
        </p:spPr>
        <p:txBody>
          <a:bodyPr wrap="square">
            <a:spAutoFit/>
          </a:bodyPr>
          <a:lstStyle/>
          <a:p>
            <a:pPr algn="just"/>
            <a:r>
              <a:rPr lang="en-US" sz="2800" dirty="0" smtClean="0">
                <a:latin typeface="Tahoma" pitchFamily="34" charset="0"/>
                <a:cs typeface="Times New Roman" pitchFamily="18" charset="0"/>
              </a:rPr>
              <a:t>For example, ½ cup of cooked spinach has 122 mg of calcium, but the bioavailability of that calcium is close to zero because spinach is high in oxalates. If you rely on vegetables as your source of calcium, you should choose low-oxalate vegetables more often, such as kale, broccoli, </a:t>
            </a:r>
            <a:r>
              <a:rPr lang="en-US" sz="2800" dirty="0" err="1" smtClean="0">
                <a:latin typeface="Tahoma" pitchFamily="34" charset="0"/>
                <a:cs typeface="Times New Roman" pitchFamily="18" charset="0"/>
              </a:rPr>
              <a:t>bok</a:t>
            </a:r>
            <a:r>
              <a:rPr lang="en-US" sz="2800" dirty="0" smtClean="0">
                <a:latin typeface="Tahoma" pitchFamily="34" charset="0"/>
                <a:cs typeface="Times New Roman" pitchFamily="18" charset="0"/>
              </a:rPr>
              <a:t> </a:t>
            </a:r>
            <a:r>
              <a:rPr lang="en-US" sz="2800" dirty="0" err="1" smtClean="0">
                <a:latin typeface="Tahoma" pitchFamily="34" charset="0"/>
                <a:cs typeface="Times New Roman" pitchFamily="18" charset="0"/>
              </a:rPr>
              <a:t>choy</a:t>
            </a:r>
            <a:r>
              <a:rPr lang="en-US" sz="2800" dirty="0" smtClean="0">
                <a:latin typeface="Tahoma" pitchFamily="34" charset="0"/>
                <a:cs typeface="Times New Roman" pitchFamily="18" charset="0"/>
              </a:rPr>
              <a:t>, mustard and turnip greens</a:t>
            </a:r>
            <a:r>
              <a:rPr lang="en-US" sz="2800" dirty="0" smtClean="0"/>
              <a:t> </a:t>
            </a:r>
            <a:endParaRPr lang="en-US" sz="2800"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ChangeArrowheads="1"/>
          </p:cNvSpPr>
          <p:nvPr/>
        </p:nvSpPr>
        <p:spPr bwMode="auto">
          <a:xfrm>
            <a:off x="0" y="1981200"/>
            <a:ext cx="9144000" cy="4832092"/>
          </a:xfrm>
          <a:prstGeom prst="rect">
            <a:avLst/>
          </a:prstGeom>
          <a:noFill/>
          <a:ln w="9525">
            <a:noFill/>
            <a:miter lim="800000"/>
            <a:headEnd/>
            <a:tailEnd/>
          </a:ln>
        </p:spPr>
        <p:txBody>
          <a:bodyPr wrap="square" anchor="ctr">
            <a:spAutoFit/>
          </a:bodyPr>
          <a:lstStyle/>
          <a:p>
            <a:pPr algn="just"/>
            <a:r>
              <a:rPr lang="en-US" sz="2200" dirty="0">
                <a:latin typeface="Tahoma" pitchFamily="34" charset="0"/>
                <a:ea typeface="Times New Roman" pitchFamily="18" charset="0"/>
                <a:cs typeface="Tahoma" pitchFamily="34" charset="0"/>
              </a:rPr>
              <a:t/>
            </a:r>
            <a:br>
              <a:rPr lang="en-US" sz="2200" dirty="0">
                <a:latin typeface="Tahoma" pitchFamily="34" charset="0"/>
                <a:ea typeface="Times New Roman" pitchFamily="18" charset="0"/>
                <a:cs typeface="Tahoma" pitchFamily="34" charset="0"/>
              </a:rPr>
            </a:br>
            <a:r>
              <a:rPr lang="en-US" sz="2200" dirty="0">
                <a:latin typeface="Tahoma" pitchFamily="34" charset="0"/>
                <a:ea typeface="Times New Roman" pitchFamily="18" charset="0"/>
                <a:cs typeface="Tahoma" pitchFamily="34" charset="0"/>
              </a:rPr>
              <a:t>Calcium is lost in cooking some foods even under the best conditions. To retain calcium: </a:t>
            </a:r>
            <a:endParaRPr lang="en-US" sz="2200" dirty="0">
              <a:ea typeface="Times New Roman" pitchFamily="18" charset="0"/>
              <a:cs typeface="Tahoma" pitchFamily="34" charset="0"/>
            </a:endParaRPr>
          </a:p>
          <a:p>
            <a:pPr algn="just" eaLnBrk="0" hangingPunct="0">
              <a:buFontTx/>
              <a:buChar char="•"/>
            </a:pPr>
            <a:r>
              <a:rPr lang="en-US" sz="2200" dirty="0">
                <a:latin typeface="Tahoma" pitchFamily="34" charset="0"/>
                <a:ea typeface="Times New Roman" pitchFamily="18" charset="0"/>
                <a:cs typeface="Tahoma" pitchFamily="34" charset="0"/>
              </a:rPr>
              <a:t>Cook foods in a minimal amount of water. </a:t>
            </a:r>
            <a:endParaRPr lang="en-US" sz="2200" dirty="0">
              <a:cs typeface="Times New Roman" pitchFamily="18" charset="0"/>
            </a:endParaRPr>
          </a:p>
          <a:p>
            <a:pPr algn="just" eaLnBrk="0" hangingPunct="0">
              <a:buFontTx/>
              <a:buChar char="•"/>
            </a:pPr>
            <a:r>
              <a:rPr lang="en-US" sz="2200" dirty="0">
                <a:latin typeface="Tahoma" pitchFamily="34" charset="0"/>
                <a:cs typeface="Times New Roman" pitchFamily="18" charset="0"/>
              </a:rPr>
              <a:t>Cook for the shortest possible time. </a:t>
            </a:r>
            <a:endParaRPr lang="en-US" sz="2200" dirty="0">
              <a:cs typeface="Times New Roman" pitchFamily="18" charset="0"/>
            </a:endParaRPr>
          </a:p>
          <a:p>
            <a:pPr algn="just" eaLnBrk="0" hangingPunct="0">
              <a:buFontTx/>
              <a:buChar char="•"/>
            </a:pPr>
            <a:r>
              <a:rPr lang="en-US" sz="2200" dirty="0">
                <a:latin typeface="Tahoma" pitchFamily="34" charset="0"/>
                <a:cs typeface="Times New Roman" pitchFamily="18" charset="0"/>
              </a:rPr>
              <a:t>Some foods, such as orange juice, bread, and ready-to-eat cereals, are not normally good sources of calcium but may have had calcium added. Most instant-prepared cereals are fortified with calcium. </a:t>
            </a:r>
            <a:endParaRPr lang="en-US" sz="2200" dirty="0">
              <a:cs typeface="Times New Roman" pitchFamily="18" charset="0"/>
            </a:endParaRPr>
          </a:p>
          <a:p>
            <a:pPr algn="just" eaLnBrk="0" hangingPunct="0">
              <a:buFontTx/>
              <a:buChar char="•"/>
            </a:pPr>
            <a:r>
              <a:rPr lang="en-US" sz="2200" dirty="0" smtClean="0">
                <a:latin typeface="Tahoma" pitchFamily="34" charset="0"/>
                <a:cs typeface="Times New Roman" pitchFamily="18" charset="0"/>
              </a:rPr>
              <a:t>The </a:t>
            </a:r>
            <a:r>
              <a:rPr lang="en-US" sz="2200" dirty="0">
                <a:latin typeface="Tahoma" pitchFamily="34" charset="0"/>
                <a:cs typeface="Times New Roman" pitchFamily="18" charset="0"/>
              </a:rPr>
              <a:t>amount of nutrient in a serving depends on the weight of the serving. For example, a cup of a cooked vegetable contains more calcium than a cup of the same vegetable served raw, because a serving of the cooked vegetable weighs more. Therefore, the cooked vegetable may appear on the list while the raw form does not. </a:t>
            </a:r>
            <a:endParaRPr lang="en-US" sz="2200" dirty="0"/>
          </a:p>
          <a:p>
            <a:pPr algn="just" eaLnBrk="0" hangingPunct="0"/>
            <a:endParaRPr lang="en-US" sz="2200" dirty="0"/>
          </a:p>
        </p:txBody>
      </p:sp>
      <p:sp>
        <p:nvSpPr>
          <p:cNvPr id="3" name="Title 1"/>
          <p:cNvSpPr txBox="1">
            <a:spLocks/>
          </p:cNvSpPr>
          <p:nvPr/>
        </p:nvSpPr>
        <p:spPr>
          <a:xfrm>
            <a:off x="1676400" y="16998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fontScale="70000" lnSpcReduction="20000"/>
          </a:bodyPr>
          <a:lstStyle/>
          <a:p>
            <a:pPr algn="ctr"/>
            <a:endParaRPr lang="en-US" sz="3600" b="1" dirty="0" smtClean="0">
              <a:latin typeface="Tahoma" pitchFamily="34" charset="0"/>
              <a:ea typeface="Times New Roman" pitchFamily="18" charset="0"/>
              <a:cs typeface="Tahoma" pitchFamily="34" charset="0"/>
            </a:endParaRPr>
          </a:p>
          <a:p>
            <a:pPr algn="ctr"/>
            <a:r>
              <a:rPr lang="en-US" sz="3600" b="1" dirty="0" smtClean="0">
                <a:latin typeface="Tahoma" pitchFamily="34" charset="0"/>
                <a:ea typeface="Times New Roman" pitchFamily="18" charset="0"/>
                <a:cs typeface="Tahoma" pitchFamily="34" charset="0"/>
              </a:rPr>
              <a:t>How to retain calcium in healthy food?</a:t>
            </a:r>
            <a:endParaRPr lang="en-US" sz="3600" dirty="0">
              <a:ea typeface="Times New Roman" pitchFamily="18" charset="0"/>
              <a:cs typeface="Tahoma" pitchFamily="34"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0" y="0"/>
            <a:ext cx="9144000" cy="7294305"/>
          </a:xfrm>
          <a:prstGeom prst="rect">
            <a:avLst/>
          </a:prstGeom>
          <a:noFill/>
          <a:ln w="9525">
            <a:noFill/>
            <a:miter lim="800000"/>
            <a:headEnd/>
            <a:tailEnd/>
          </a:ln>
        </p:spPr>
        <p:txBody>
          <a:bodyPr wrap="square" anchor="ctr">
            <a:spAutoFit/>
          </a:bodyPr>
          <a:lstStyle/>
          <a:p>
            <a:endParaRPr lang="en-US" sz="2400" dirty="0"/>
          </a:p>
          <a:p>
            <a:pPr algn="just" eaLnBrk="0" hangingPunct="0">
              <a:buFontTx/>
              <a:buChar char="•"/>
            </a:pPr>
            <a:r>
              <a:rPr lang="en-US" sz="2200" dirty="0">
                <a:latin typeface="Tahoma" pitchFamily="34" charset="0"/>
                <a:ea typeface="Times New Roman" pitchFamily="18" charset="0"/>
                <a:cs typeface="Tahoma" pitchFamily="34" charset="0"/>
              </a:rPr>
              <a:t>Use low fat or fat free milk instead of water in recipes such as pancakes, mashed potatoes, pudding and instant, hot breakfast cereals. </a:t>
            </a:r>
            <a:endParaRPr lang="en-US" sz="2200" dirty="0">
              <a:cs typeface="Times New Roman" pitchFamily="18" charset="0"/>
            </a:endParaRPr>
          </a:p>
          <a:p>
            <a:pPr algn="just" eaLnBrk="0" hangingPunct="0">
              <a:buFontTx/>
              <a:buChar char="•"/>
            </a:pPr>
            <a:r>
              <a:rPr lang="en-US" sz="2200" dirty="0">
                <a:latin typeface="Tahoma" pitchFamily="34" charset="0"/>
                <a:cs typeface="Times New Roman" pitchFamily="18" charset="0"/>
              </a:rPr>
              <a:t>Blend a fruit smoothie made with low fat or fat free yogurt for a great breakfast. </a:t>
            </a:r>
            <a:endParaRPr lang="en-US" sz="2200" dirty="0">
              <a:cs typeface="Times New Roman" pitchFamily="18" charset="0"/>
            </a:endParaRPr>
          </a:p>
          <a:p>
            <a:pPr algn="just" eaLnBrk="0" hangingPunct="0">
              <a:buFontTx/>
              <a:buChar char="•"/>
            </a:pPr>
            <a:r>
              <a:rPr lang="en-US" sz="2200" dirty="0">
                <a:latin typeface="Tahoma" pitchFamily="34" charset="0"/>
                <a:cs typeface="Times New Roman" pitchFamily="18" charset="0"/>
              </a:rPr>
              <a:t>Sprinkle grated low fat or fat free cheese on salad, soup or pasta. </a:t>
            </a:r>
            <a:endParaRPr lang="en-US" sz="2200" dirty="0">
              <a:cs typeface="Times New Roman" pitchFamily="18" charset="0"/>
            </a:endParaRPr>
          </a:p>
          <a:p>
            <a:pPr algn="just" eaLnBrk="0" hangingPunct="0">
              <a:buFontTx/>
              <a:buChar char="•"/>
            </a:pPr>
            <a:r>
              <a:rPr lang="en-US" sz="2200" dirty="0">
                <a:latin typeface="Tahoma" pitchFamily="34" charset="0"/>
                <a:cs typeface="Times New Roman" pitchFamily="18" charset="0"/>
              </a:rPr>
              <a:t>Choose low fat or fat free milk instead of carbonated soft drinks. </a:t>
            </a:r>
            <a:endParaRPr lang="en-US" sz="2200" dirty="0">
              <a:cs typeface="Times New Roman" pitchFamily="18" charset="0"/>
            </a:endParaRPr>
          </a:p>
          <a:p>
            <a:pPr algn="just" eaLnBrk="0" hangingPunct="0">
              <a:buFontTx/>
              <a:buChar char="•"/>
            </a:pPr>
            <a:r>
              <a:rPr lang="en-US" sz="2200" dirty="0">
                <a:latin typeface="Tahoma" pitchFamily="34" charset="0"/>
                <a:cs typeface="Times New Roman" pitchFamily="18" charset="0"/>
              </a:rPr>
              <a:t>Serve raw fruits and vegetables with a low fat or fat free yogurt based dip. </a:t>
            </a:r>
            <a:endParaRPr lang="en-US" sz="2200" dirty="0">
              <a:cs typeface="Times New Roman" pitchFamily="18" charset="0"/>
            </a:endParaRPr>
          </a:p>
          <a:p>
            <a:pPr algn="just" eaLnBrk="0" hangingPunct="0">
              <a:buFontTx/>
              <a:buChar char="•"/>
            </a:pPr>
            <a:r>
              <a:rPr lang="en-US" sz="2200" dirty="0">
                <a:latin typeface="Tahoma" pitchFamily="34" charset="0"/>
                <a:cs typeface="Times New Roman" pitchFamily="18" charset="0"/>
              </a:rPr>
              <a:t>Create a vegetable stir-fry and toss in diced calcium-set tofu. </a:t>
            </a:r>
            <a:endParaRPr lang="en-US" sz="2200" dirty="0">
              <a:cs typeface="Times New Roman" pitchFamily="18" charset="0"/>
            </a:endParaRPr>
          </a:p>
          <a:p>
            <a:pPr algn="just" eaLnBrk="0" hangingPunct="0">
              <a:buFontTx/>
              <a:buChar char="•"/>
            </a:pPr>
            <a:r>
              <a:rPr lang="en-US" sz="2200" dirty="0">
                <a:latin typeface="Tahoma" pitchFamily="34" charset="0"/>
                <a:cs typeface="Times New Roman" pitchFamily="18" charset="0"/>
              </a:rPr>
              <a:t>Enjoy a parfait with fruit and low fat or fat free yogurt. </a:t>
            </a:r>
            <a:endParaRPr lang="en-US" sz="2200" dirty="0">
              <a:cs typeface="Times New Roman" pitchFamily="18" charset="0"/>
            </a:endParaRPr>
          </a:p>
          <a:p>
            <a:pPr algn="just" eaLnBrk="0" hangingPunct="0">
              <a:buFontTx/>
              <a:buChar char="•"/>
            </a:pPr>
            <a:r>
              <a:rPr lang="en-US" sz="2200" dirty="0">
                <a:latin typeface="Tahoma" pitchFamily="34" charset="0"/>
                <a:cs typeface="Times New Roman" pitchFamily="18" charset="0"/>
              </a:rPr>
              <a:t>Complement your diet with calcium-fortified foo</a:t>
            </a:r>
            <a:r>
              <a:rPr lang="en-US" sz="2400" dirty="0">
                <a:latin typeface="Tahoma" pitchFamily="34" charset="0"/>
                <a:cs typeface="Times New Roman" pitchFamily="18" charset="0"/>
              </a:rPr>
              <a:t>ds such as certain cereals, orange juice and soy beverages.</a:t>
            </a:r>
            <a:endParaRPr lang="en-US" sz="2400" dirty="0"/>
          </a:p>
          <a:p>
            <a:pPr eaLnBrk="0" hangingPunct="0"/>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381000" y="1600200"/>
            <a:ext cx="8610600" cy="4832092"/>
          </a:xfrm>
          <a:prstGeom prst="rect">
            <a:avLst/>
          </a:prstGeom>
          <a:noFill/>
          <a:ln w="9525">
            <a:noFill/>
            <a:miter lim="800000"/>
            <a:headEnd/>
            <a:tailEnd/>
          </a:ln>
        </p:spPr>
        <p:txBody>
          <a:bodyPr wrap="square">
            <a:spAutoFit/>
          </a:bodyPr>
          <a:lstStyle/>
          <a:p>
            <a:pPr algn="just"/>
            <a:r>
              <a:rPr lang="en-US" sz="2800" b="1" dirty="0">
                <a:latin typeface="Calibri" pitchFamily="34" charset="0"/>
              </a:rPr>
              <a:t>Menopause leads to bone loss because </a:t>
            </a:r>
            <a:r>
              <a:rPr lang="en-US" sz="2800" b="1" dirty="0" smtClean="0">
                <a:latin typeface="Calibri" pitchFamily="34" charset="0"/>
              </a:rPr>
              <a:t>decrease </a:t>
            </a:r>
            <a:r>
              <a:rPr lang="en-US" sz="2800" b="1" dirty="0">
                <a:latin typeface="Calibri" pitchFamily="34" charset="0"/>
              </a:rPr>
              <a:t>in estrogen production </a:t>
            </a:r>
            <a:r>
              <a:rPr lang="en-US" sz="2800" b="1" dirty="0" smtClean="0">
                <a:latin typeface="Calibri" pitchFamily="34" charset="0"/>
              </a:rPr>
              <a:t>increases </a:t>
            </a:r>
            <a:r>
              <a:rPr lang="en-US" sz="2800" b="1" dirty="0">
                <a:latin typeface="Calibri" pitchFamily="34" charset="0"/>
              </a:rPr>
              <a:t>bone </a:t>
            </a:r>
            <a:r>
              <a:rPr lang="en-US" sz="2800" b="1" dirty="0" err="1">
                <a:latin typeface="Calibri" pitchFamily="34" charset="0"/>
              </a:rPr>
              <a:t>resorption</a:t>
            </a:r>
            <a:r>
              <a:rPr lang="en-US" sz="2800" b="1" dirty="0">
                <a:latin typeface="Calibri" pitchFamily="34" charset="0"/>
              </a:rPr>
              <a:t> and decrease calcium absorption . Annual </a:t>
            </a:r>
            <a:r>
              <a:rPr lang="en-US" sz="2800" b="1" dirty="0" smtClean="0">
                <a:latin typeface="Calibri" pitchFamily="34" charset="0"/>
              </a:rPr>
              <a:t>decrease </a:t>
            </a:r>
            <a:r>
              <a:rPr lang="en-US" sz="2800" b="1" dirty="0">
                <a:latin typeface="Calibri" pitchFamily="34" charset="0"/>
              </a:rPr>
              <a:t>in bone mass of 3%–5% per year frequently occur in the first years of menopause, but the decreases are typically less than 1% per year after age 65 . Increased calcium intakes during menopause do not completely offset this bone loss . Estrogen therapy restores postmenopausal bone remodeling to the same levels as at pre menopause, leading to lower rates of bone loss , perhaps in part by increasing calcium absorption in the gut. </a:t>
            </a:r>
          </a:p>
        </p:txBody>
      </p:sp>
      <p:sp>
        <p:nvSpPr>
          <p:cNvPr id="5" name="Title 1"/>
          <p:cNvSpPr txBox="1">
            <a:spLocks/>
          </p:cNvSpPr>
          <p:nvPr/>
        </p:nvSpPr>
        <p:spPr>
          <a:xfrm>
            <a:off x="1752600" y="3048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i="1" dirty="0"/>
              <a:t>Postmenopausal women</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762000" y="1827523"/>
          <a:ext cx="7315200" cy="5030477"/>
        </p:xfrm>
        <a:graphic>
          <a:graphicData uri="http://schemas.openxmlformats.org/drawingml/2006/table">
            <a:tbl>
              <a:tblPr/>
              <a:tblGrid>
                <a:gridCol w="2438400"/>
                <a:gridCol w="2438400"/>
                <a:gridCol w="2438400"/>
              </a:tblGrid>
              <a:tr h="305688">
                <a:tc>
                  <a:txBody>
                    <a:bodyPr/>
                    <a:lstStyle/>
                    <a:p>
                      <a:pPr marL="0" marR="0">
                        <a:spcBef>
                          <a:spcPts val="0"/>
                        </a:spcBef>
                        <a:spcAft>
                          <a:spcPts val="0"/>
                        </a:spcAft>
                      </a:pPr>
                      <a:r>
                        <a:rPr lang="en-US" sz="1050" b="1" dirty="0">
                          <a:latin typeface="Tahoma"/>
                          <a:ea typeface="Times New Roman"/>
                        </a:rPr>
                        <a:t>Supplement </a:t>
                      </a:r>
                      <a:endParaRPr lang="en-US" sz="1050" dirty="0">
                        <a:latin typeface="Times New Roman"/>
                        <a:ea typeface="Times New Roman"/>
                      </a:endParaRPr>
                    </a:p>
                  </a:txBody>
                  <a:tcPr marL="5924" marR="5924" marT="5924" marB="5924">
                    <a:lnL>
                      <a:noFill/>
                    </a:lnL>
                    <a:lnR>
                      <a:noFill/>
                    </a:lnR>
                    <a:lnT>
                      <a:noFill/>
                    </a:lnT>
                    <a:lnB>
                      <a:noFill/>
                    </a:lnB>
                  </a:tcPr>
                </a:tc>
                <a:tc>
                  <a:txBody>
                    <a:bodyPr/>
                    <a:lstStyle/>
                    <a:p>
                      <a:pPr marL="0" marR="0">
                        <a:spcBef>
                          <a:spcPts val="0"/>
                        </a:spcBef>
                        <a:spcAft>
                          <a:spcPts val="0"/>
                        </a:spcAft>
                      </a:pPr>
                      <a:r>
                        <a:rPr lang="en-US" sz="1050" b="1">
                          <a:latin typeface="Tahoma"/>
                          <a:ea typeface="Times New Roman"/>
                        </a:rPr>
                        <a:t>Elemental calcium by weight </a:t>
                      </a:r>
                      <a:endParaRPr lang="en-US" sz="1050">
                        <a:latin typeface="Times New Roman"/>
                        <a:ea typeface="Times New Roman"/>
                      </a:endParaRPr>
                    </a:p>
                  </a:txBody>
                  <a:tcPr marL="5924" marR="5924" marT="5924" marB="5924">
                    <a:lnL>
                      <a:noFill/>
                    </a:lnL>
                    <a:lnR>
                      <a:noFill/>
                    </a:lnR>
                    <a:lnT>
                      <a:noFill/>
                    </a:lnT>
                    <a:lnB>
                      <a:noFill/>
                    </a:lnB>
                  </a:tcPr>
                </a:tc>
                <a:tc>
                  <a:txBody>
                    <a:bodyPr/>
                    <a:lstStyle/>
                    <a:p>
                      <a:pPr marL="0" marR="0">
                        <a:spcBef>
                          <a:spcPts val="0"/>
                        </a:spcBef>
                        <a:spcAft>
                          <a:spcPts val="0"/>
                        </a:spcAft>
                      </a:pPr>
                      <a:r>
                        <a:rPr lang="en-US" sz="1050" b="1">
                          <a:latin typeface="Tahoma"/>
                          <a:ea typeface="Times New Roman"/>
                        </a:rPr>
                        <a:t>Comment </a:t>
                      </a:r>
                      <a:endParaRPr lang="en-US" sz="1050">
                        <a:latin typeface="Times New Roman"/>
                        <a:ea typeface="Times New Roman"/>
                      </a:endParaRPr>
                    </a:p>
                  </a:txBody>
                  <a:tcPr marL="5924" marR="5924" marT="5924" marB="5924">
                    <a:lnL>
                      <a:noFill/>
                    </a:lnL>
                    <a:lnR>
                      <a:noFill/>
                    </a:lnR>
                    <a:lnT>
                      <a:noFill/>
                    </a:lnT>
                    <a:lnB>
                      <a:noFill/>
                    </a:lnB>
                  </a:tcPr>
                </a:tc>
              </a:tr>
              <a:tr h="1484789">
                <a:tc>
                  <a:txBody>
                    <a:bodyPr/>
                    <a:lstStyle/>
                    <a:p>
                      <a:pPr marL="0" marR="0">
                        <a:spcBef>
                          <a:spcPts val="0"/>
                        </a:spcBef>
                        <a:spcAft>
                          <a:spcPts val="0"/>
                        </a:spcAft>
                      </a:pPr>
                      <a:r>
                        <a:rPr lang="en-US" sz="1050" dirty="0">
                          <a:latin typeface="Tahoma"/>
                          <a:ea typeface="Times New Roman"/>
                        </a:rPr>
                        <a:t>Calcium carbonate </a:t>
                      </a:r>
                      <a:endParaRPr lang="en-US" sz="1050" dirty="0">
                        <a:latin typeface="Times New Roman"/>
                        <a:ea typeface="Times New Roman"/>
                      </a:endParaRPr>
                    </a:p>
                  </a:txBody>
                  <a:tcPr marL="5924" marR="5924" marT="5924" marB="5924">
                    <a:lnL>
                      <a:noFill/>
                    </a:lnL>
                    <a:lnR>
                      <a:noFill/>
                    </a:lnR>
                    <a:lnT>
                      <a:noFill/>
                    </a:lnT>
                    <a:lnB>
                      <a:noFill/>
                    </a:lnB>
                  </a:tcPr>
                </a:tc>
                <a:tc>
                  <a:txBody>
                    <a:bodyPr/>
                    <a:lstStyle/>
                    <a:p>
                      <a:pPr marL="0" marR="0">
                        <a:spcBef>
                          <a:spcPts val="0"/>
                        </a:spcBef>
                        <a:spcAft>
                          <a:spcPts val="0"/>
                        </a:spcAft>
                      </a:pPr>
                      <a:r>
                        <a:rPr lang="en-US" sz="1050" dirty="0">
                          <a:latin typeface="Tahoma"/>
                          <a:ea typeface="Times New Roman"/>
                        </a:rPr>
                        <a:t>40% </a:t>
                      </a:r>
                      <a:endParaRPr lang="en-US" sz="1050" dirty="0">
                        <a:latin typeface="Times New Roman"/>
                        <a:ea typeface="Times New Roman"/>
                      </a:endParaRPr>
                    </a:p>
                  </a:txBody>
                  <a:tcPr marL="5924" marR="5924" marT="5924" marB="5924">
                    <a:lnL>
                      <a:noFill/>
                    </a:lnL>
                    <a:lnR>
                      <a:noFill/>
                    </a:lnR>
                    <a:lnT>
                      <a:noFill/>
                    </a:lnT>
                    <a:lnB>
                      <a:noFill/>
                    </a:lnB>
                  </a:tcPr>
                </a:tc>
                <a:tc>
                  <a:txBody>
                    <a:bodyPr/>
                    <a:lstStyle/>
                    <a:p>
                      <a:pPr marL="0" marR="0">
                        <a:spcBef>
                          <a:spcPts val="0"/>
                        </a:spcBef>
                        <a:spcAft>
                          <a:spcPts val="0"/>
                        </a:spcAft>
                      </a:pPr>
                      <a:r>
                        <a:rPr lang="en-US" sz="1050" dirty="0">
                          <a:latin typeface="Tahoma"/>
                          <a:ea typeface="Times New Roman"/>
                        </a:rPr>
                        <a:t>• Most commonly used </a:t>
                      </a:r>
                      <a:br>
                        <a:rPr lang="en-US" sz="1050" dirty="0">
                          <a:latin typeface="Tahoma"/>
                          <a:ea typeface="Times New Roman"/>
                        </a:rPr>
                      </a:br>
                      <a:r>
                        <a:rPr lang="en-US" sz="1050" dirty="0">
                          <a:latin typeface="Tahoma"/>
                          <a:ea typeface="Times New Roman"/>
                        </a:rPr>
                        <a:t>• Less well absorbed in persons with decreased stomach acid (e.g., elderly or those on anti-acid medicines) </a:t>
                      </a:r>
                      <a:br>
                        <a:rPr lang="en-US" sz="1050" dirty="0">
                          <a:latin typeface="Tahoma"/>
                          <a:ea typeface="Times New Roman"/>
                        </a:rPr>
                      </a:br>
                      <a:r>
                        <a:rPr lang="en-US" sz="1050" dirty="0">
                          <a:latin typeface="Tahoma"/>
                          <a:ea typeface="Times New Roman"/>
                        </a:rPr>
                        <a:t>• Natural preparations from oyster shell or bone meal may contain contaminants such as lead </a:t>
                      </a:r>
                      <a:br>
                        <a:rPr lang="en-US" sz="1050" dirty="0">
                          <a:latin typeface="Tahoma"/>
                          <a:ea typeface="Times New Roman"/>
                        </a:rPr>
                      </a:br>
                      <a:r>
                        <a:rPr lang="en-US" sz="1050" dirty="0">
                          <a:latin typeface="Tahoma"/>
                          <a:ea typeface="Times New Roman"/>
                        </a:rPr>
                        <a:t>• Least expensive </a:t>
                      </a:r>
                      <a:endParaRPr lang="en-US" sz="1050" dirty="0">
                        <a:latin typeface="Times New Roman"/>
                        <a:ea typeface="Times New Roman"/>
                      </a:endParaRPr>
                    </a:p>
                  </a:txBody>
                  <a:tcPr marL="5924" marR="5924" marT="5924" marB="5924">
                    <a:lnL>
                      <a:noFill/>
                    </a:lnL>
                    <a:lnR>
                      <a:noFill/>
                    </a:lnR>
                    <a:lnT>
                      <a:noFill/>
                    </a:lnT>
                    <a:lnB>
                      <a:noFill/>
                    </a:lnB>
                  </a:tcPr>
                </a:tc>
              </a:tr>
              <a:tr h="895238">
                <a:tc>
                  <a:txBody>
                    <a:bodyPr/>
                    <a:lstStyle/>
                    <a:p>
                      <a:pPr marL="0" marR="0">
                        <a:spcBef>
                          <a:spcPts val="0"/>
                        </a:spcBef>
                        <a:spcAft>
                          <a:spcPts val="0"/>
                        </a:spcAft>
                      </a:pPr>
                      <a:r>
                        <a:rPr lang="en-US" sz="1050">
                          <a:latin typeface="Tahoma"/>
                          <a:ea typeface="Times New Roman"/>
                        </a:rPr>
                        <a:t>Calcium citrate </a:t>
                      </a:r>
                      <a:endParaRPr lang="en-US" sz="1050">
                        <a:latin typeface="Times New Roman"/>
                        <a:ea typeface="Times New Roman"/>
                      </a:endParaRPr>
                    </a:p>
                  </a:txBody>
                  <a:tcPr marL="5924" marR="5924" marT="5924" marB="5924">
                    <a:lnL>
                      <a:noFill/>
                    </a:lnL>
                    <a:lnR>
                      <a:noFill/>
                    </a:lnR>
                    <a:lnT>
                      <a:noFill/>
                    </a:lnT>
                    <a:lnB>
                      <a:noFill/>
                    </a:lnB>
                  </a:tcPr>
                </a:tc>
                <a:tc>
                  <a:txBody>
                    <a:bodyPr/>
                    <a:lstStyle/>
                    <a:p>
                      <a:pPr marL="0" marR="0">
                        <a:spcBef>
                          <a:spcPts val="0"/>
                        </a:spcBef>
                        <a:spcAft>
                          <a:spcPts val="0"/>
                        </a:spcAft>
                      </a:pPr>
                      <a:r>
                        <a:rPr lang="en-US" sz="1050">
                          <a:latin typeface="Tahoma"/>
                          <a:ea typeface="Times New Roman"/>
                        </a:rPr>
                        <a:t>21% </a:t>
                      </a:r>
                      <a:endParaRPr lang="en-US" sz="1050">
                        <a:latin typeface="Times New Roman"/>
                        <a:ea typeface="Times New Roman"/>
                      </a:endParaRPr>
                    </a:p>
                  </a:txBody>
                  <a:tcPr marL="5924" marR="5924" marT="5924" marB="5924">
                    <a:lnL>
                      <a:noFill/>
                    </a:lnL>
                    <a:lnR>
                      <a:noFill/>
                    </a:lnR>
                    <a:lnT>
                      <a:noFill/>
                    </a:lnT>
                    <a:lnB>
                      <a:noFill/>
                    </a:lnB>
                  </a:tcPr>
                </a:tc>
                <a:tc>
                  <a:txBody>
                    <a:bodyPr/>
                    <a:lstStyle/>
                    <a:p>
                      <a:pPr marL="0" marR="0">
                        <a:spcBef>
                          <a:spcPts val="0"/>
                        </a:spcBef>
                        <a:spcAft>
                          <a:spcPts val="0"/>
                        </a:spcAft>
                      </a:pPr>
                      <a:r>
                        <a:rPr lang="en-US" sz="1050" dirty="0">
                          <a:latin typeface="Tahoma"/>
                          <a:ea typeface="Times New Roman"/>
                        </a:rPr>
                        <a:t>• Better absorbed, especially by those with decreased stomach acid </a:t>
                      </a:r>
                      <a:br>
                        <a:rPr lang="en-US" sz="1050" dirty="0">
                          <a:latin typeface="Tahoma"/>
                          <a:ea typeface="Times New Roman"/>
                        </a:rPr>
                      </a:br>
                      <a:r>
                        <a:rPr lang="en-US" sz="1050" dirty="0">
                          <a:latin typeface="Tahoma"/>
                          <a:ea typeface="Times New Roman"/>
                        </a:rPr>
                        <a:t>• May protect against kidney stones </a:t>
                      </a:r>
                      <a:br>
                        <a:rPr lang="en-US" sz="1050" dirty="0">
                          <a:latin typeface="Tahoma"/>
                          <a:ea typeface="Times New Roman"/>
                        </a:rPr>
                      </a:br>
                      <a:r>
                        <a:rPr lang="en-US" sz="1050" dirty="0">
                          <a:latin typeface="Tahoma"/>
                          <a:ea typeface="Times New Roman"/>
                        </a:rPr>
                        <a:t>• More expensive. </a:t>
                      </a:r>
                      <a:endParaRPr lang="en-US" sz="1050" dirty="0">
                        <a:latin typeface="Times New Roman"/>
                        <a:ea typeface="Times New Roman"/>
                      </a:endParaRPr>
                    </a:p>
                  </a:txBody>
                  <a:tcPr marL="5924" marR="5924" marT="5924" marB="5924">
                    <a:lnL>
                      <a:noFill/>
                    </a:lnL>
                    <a:lnR>
                      <a:noFill/>
                    </a:lnR>
                    <a:lnT>
                      <a:noFill/>
                    </a:lnT>
                    <a:lnB>
                      <a:noFill/>
                    </a:lnB>
                  </a:tcPr>
                </a:tc>
              </a:tr>
              <a:tr h="747851">
                <a:tc>
                  <a:txBody>
                    <a:bodyPr/>
                    <a:lstStyle/>
                    <a:p>
                      <a:pPr marL="0" marR="0">
                        <a:spcBef>
                          <a:spcPts val="0"/>
                        </a:spcBef>
                        <a:spcAft>
                          <a:spcPts val="0"/>
                        </a:spcAft>
                      </a:pPr>
                      <a:r>
                        <a:rPr lang="en-US" sz="1050">
                          <a:latin typeface="Tahoma"/>
                          <a:ea typeface="Times New Roman"/>
                        </a:rPr>
                        <a:t>Calcium phosphate </a:t>
                      </a:r>
                      <a:endParaRPr lang="en-US" sz="1050">
                        <a:latin typeface="Times New Roman"/>
                        <a:ea typeface="Times New Roman"/>
                      </a:endParaRPr>
                    </a:p>
                  </a:txBody>
                  <a:tcPr marL="5924" marR="5924" marT="5924" marB="5924">
                    <a:lnL>
                      <a:noFill/>
                    </a:lnL>
                    <a:lnR>
                      <a:noFill/>
                    </a:lnR>
                    <a:lnT>
                      <a:noFill/>
                    </a:lnT>
                    <a:lnB>
                      <a:noFill/>
                    </a:lnB>
                  </a:tcPr>
                </a:tc>
                <a:tc>
                  <a:txBody>
                    <a:bodyPr/>
                    <a:lstStyle/>
                    <a:p>
                      <a:pPr marL="0" marR="0">
                        <a:spcBef>
                          <a:spcPts val="0"/>
                        </a:spcBef>
                        <a:spcAft>
                          <a:spcPts val="0"/>
                        </a:spcAft>
                      </a:pPr>
                      <a:r>
                        <a:rPr lang="en-US" sz="1050" dirty="0">
                          <a:latin typeface="Tahoma"/>
                          <a:ea typeface="Times New Roman"/>
                        </a:rPr>
                        <a:t>38% or 31% </a:t>
                      </a:r>
                      <a:endParaRPr lang="en-US" sz="1050" dirty="0">
                        <a:latin typeface="Times New Roman"/>
                        <a:ea typeface="Times New Roman"/>
                      </a:endParaRPr>
                    </a:p>
                  </a:txBody>
                  <a:tcPr marL="5924" marR="5924" marT="5924" marB="5924">
                    <a:lnL>
                      <a:noFill/>
                    </a:lnL>
                    <a:lnR>
                      <a:noFill/>
                    </a:lnR>
                    <a:lnT>
                      <a:noFill/>
                    </a:lnT>
                    <a:lnB>
                      <a:noFill/>
                    </a:lnB>
                  </a:tcPr>
                </a:tc>
                <a:tc>
                  <a:txBody>
                    <a:bodyPr/>
                    <a:lstStyle/>
                    <a:p>
                      <a:pPr marL="0" marR="0">
                        <a:spcBef>
                          <a:spcPts val="0"/>
                        </a:spcBef>
                        <a:spcAft>
                          <a:spcPts val="0"/>
                        </a:spcAft>
                      </a:pPr>
                      <a:r>
                        <a:rPr lang="en-US" sz="1050" dirty="0">
                          <a:latin typeface="Tahoma"/>
                          <a:ea typeface="Times New Roman"/>
                        </a:rPr>
                        <a:t>• </a:t>
                      </a:r>
                      <a:r>
                        <a:rPr lang="en-US" sz="1050" dirty="0" err="1">
                          <a:latin typeface="Tahoma"/>
                          <a:ea typeface="Times New Roman"/>
                        </a:rPr>
                        <a:t>Tricalcium</a:t>
                      </a:r>
                      <a:r>
                        <a:rPr lang="en-US" sz="1050" dirty="0">
                          <a:latin typeface="Tahoma"/>
                          <a:ea typeface="Times New Roman"/>
                        </a:rPr>
                        <a:t> or </a:t>
                      </a:r>
                      <a:r>
                        <a:rPr lang="en-US" sz="1050" dirty="0" err="1">
                          <a:latin typeface="Tahoma"/>
                          <a:ea typeface="Times New Roman"/>
                        </a:rPr>
                        <a:t>dicalcium</a:t>
                      </a:r>
                      <a:r>
                        <a:rPr lang="en-US" sz="1050" dirty="0">
                          <a:latin typeface="Tahoma"/>
                          <a:ea typeface="Times New Roman"/>
                        </a:rPr>
                        <a:t> phosphate </a:t>
                      </a:r>
                      <a:br>
                        <a:rPr lang="en-US" sz="1050" dirty="0">
                          <a:latin typeface="Tahoma"/>
                          <a:ea typeface="Times New Roman"/>
                        </a:rPr>
                      </a:br>
                      <a:r>
                        <a:rPr lang="en-US" sz="1050" dirty="0">
                          <a:latin typeface="Tahoma"/>
                          <a:ea typeface="Times New Roman"/>
                        </a:rPr>
                        <a:t>• Used more in Europe </a:t>
                      </a:r>
                      <a:br>
                        <a:rPr lang="en-US" sz="1050" dirty="0">
                          <a:latin typeface="Tahoma"/>
                          <a:ea typeface="Times New Roman"/>
                        </a:rPr>
                      </a:br>
                      <a:r>
                        <a:rPr lang="en-US" sz="1050" dirty="0">
                          <a:latin typeface="Tahoma"/>
                          <a:ea typeface="Times New Roman"/>
                        </a:rPr>
                        <a:t>• Absorption similar to calcium carbonate </a:t>
                      </a:r>
                      <a:endParaRPr lang="en-US" sz="1050" dirty="0">
                        <a:latin typeface="Times New Roman"/>
                        <a:ea typeface="Times New Roman"/>
                      </a:endParaRPr>
                    </a:p>
                  </a:txBody>
                  <a:tcPr marL="5924" marR="5924" marT="5924" marB="5924">
                    <a:lnL>
                      <a:noFill/>
                    </a:lnL>
                    <a:lnR>
                      <a:noFill/>
                    </a:lnR>
                    <a:lnT>
                      <a:noFill/>
                    </a:lnT>
                    <a:lnB>
                      <a:noFill/>
                    </a:lnB>
                  </a:tcPr>
                </a:tc>
              </a:tr>
              <a:tr h="760671">
                <a:tc>
                  <a:txBody>
                    <a:bodyPr/>
                    <a:lstStyle/>
                    <a:p>
                      <a:pPr marL="0" marR="0">
                        <a:spcBef>
                          <a:spcPts val="0"/>
                        </a:spcBef>
                        <a:spcAft>
                          <a:spcPts val="0"/>
                        </a:spcAft>
                      </a:pPr>
                      <a:r>
                        <a:rPr lang="en-US" sz="1050">
                          <a:latin typeface="Tahoma"/>
                          <a:ea typeface="Times New Roman"/>
                        </a:rPr>
                        <a:t>Calcium gluconate </a:t>
                      </a:r>
                      <a:endParaRPr lang="en-US" sz="1050">
                        <a:latin typeface="Times New Roman"/>
                        <a:ea typeface="Times New Roman"/>
                      </a:endParaRPr>
                    </a:p>
                  </a:txBody>
                  <a:tcPr marL="5924" marR="5924" marT="5924" marB="5924">
                    <a:lnL>
                      <a:noFill/>
                    </a:lnL>
                    <a:lnR>
                      <a:noFill/>
                    </a:lnR>
                    <a:lnT>
                      <a:noFill/>
                    </a:lnT>
                    <a:lnB>
                      <a:noFill/>
                    </a:lnB>
                  </a:tcPr>
                </a:tc>
                <a:tc>
                  <a:txBody>
                    <a:bodyPr/>
                    <a:lstStyle/>
                    <a:p>
                      <a:pPr marL="0" marR="0">
                        <a:spcBef>
                          <a:spcPts val="0"/>
                        </a:spcBef>
                        <a:spcAft>
                          <a:spcPts val="0"/>
                        </a:spcAft>
                      </a:pPr>
                      <a:r>
                        <a:rPr lang="en-US" sz="1050">
                          <a:latin typeface="Tahoma"/>
                          <a:ea typeface="Times New Roman"/>
                        </a:rPr>
                        <a:t>9% </a:t>
                      </a:r>
                      <a:endParaRPr lang="en-US" sz="1050">
                        <a:latin typeface="Times New Roman"/>
                        <a:ea typeface="Times New Roman"/>
                      </a:endParaRPr>
                    </a:p>
                  </a:txBody>
                  <a:tcPr marL="5924" marR="5924" marT="5924" marB="5924">
                    <a:lnL>
                      <a:noFill/>
                    </a:lnL>
                    <a:lnR>
                      <a:noFill/>
                    </a:lnR>
                    <a:lnT>
                      <a:noFill/>
                    </a:lnT>
                    <a:lnB>
                      <a:noFill/>
                    </a:lnB>
                  </a:tcPr>
                </a:tc>
                <a:tc>
                  <a:txBody>
                    <a:bodyPr/>
                    <a:lstStyle/>
                    <a:p>
                      <a:pPr marL="0" marR="0">
                        <a:spcBef>
                          <a:spcPts val="0"/>
                        </a:spcBef>
                        <a:spcAft>
                          <a:spcPts val="0"/>
                        </a:spcAft>
                      </a:pPr>
                      <a:r>
                        <a:rPr lang="en-US" sz="1050" dirty="0">
                          <a:latin typeface="Tahoma"/>
                          <a:ea typeface="Times New Roman"/>
                        </a:rPr>
                        <a:t>• Used intravenously for severe </a:t>
                      </a:r>
                      <a:r>
                        <a:rPr lang="en-US" sz="1050" dirty="0" err="1">
                          <a:latin typeface="Tahoma"/>
                          <a:ea typeface="Times New Roman"/>
                        </a:rPr>
                        <a:t>hypocalcemia</a:t>
                      </a:r>
                      <a:r>
                        <a:rPr lang="en-US" sz="1050" dirty="0">
                          <a:latin typeface="Tahoma"/>
                          <a:ea typeface="Times New Roman"/>
                        </a:rPr>
                        <a:t> </a:t>
                      </a:r>
                      <a:br>
                        <a:rPr lang="en-US" sz="1050" dirty="0">
                          <a:latin typeface="Tahoma"/>
                          <a:ea typeface="Times New Roman"/>
                        </a:rPr>
                      </a:br>
                      <a:r>
                        <a:rPr lang="en-US" sz="1050" dirty="0">
                          <a:latin typeface="Tahoma"/>
                          <a:ea typeface="Times New Roman"/>
                        </a:rPr>
                        <a:t>• Well absorbed orally, but low content of elemental calcium </a:t>
                      </a:r>
                      <a:br>
                        <a:rPr lang="en-US" sz="1050" dirty="0">
                          <a:latin typeface="Tahoma"/>
                          <a:ea typeface="Times New Roman"/>
                        </a:rPr>
                      </a:br>
                      <a:r>
                        <a:rPr lang="en-US" sz="1050" dirty="0">
                          <a:latin typeface="Tahoma"/>
                          <a:ea typeface="Times New Roman"/>
                        </a:rPr>
                        <a:t>• Very expensive </a:t>
                      </a:r>
                      <a:endParaRPr lang="en-US" sz="1050" dirty="0">
                        <a:latin typeface="Times New Roman"/>
                        <a:ea typeface="Times New Roman"/>
                      </a:endParaRPr>
                    </a:p>
                  </a:txBody>
                  <a:tcPr marL="5924" marR="5924" marT="5924" marB="5924">
                    <a:lnL>
                      <a:noFill/>
                    </a:lnL>
                    <a:lnR>
                      <a:noFill/>
                    </a:lnR>
                    <a:lnT>
                      <a:noFill/>
                    </a:lnT>
                    <a:lnB>
                      <a:noFill/>
                    </a:lnB>
                  </a:tcPr>
                </a:tc>
              </a:tr>
              <a:tr h="453075">
                <a:tc>
                  <a:txBody>
                    <a:bodyPr/>
                    <a:lstStyle/>
                    <a:p>
                      <a:pPr marL="0" marR="0">
                        <a:spcBef>
                          <a:spcPts val="0"/>
                        </a:spcBef>
                        <a:spcAft>
                          <a:spcPts val="0"/>
                        </a:spcAft>
                      </a:pPr>
                      <a:r>
                        <a:rPr lang="en-US" sz="1050">
                          <a:latin typeface="Tahoma"/>
                          <a:ea typeface="Times New Roman"/>
                        </a:rPr>
                        <a:t>Calcium glubionate </a:t>
                      </a:r>
                      <a:endParaRPr lang="en-US" sz="1050">
                        <a:latin typeface="Times New Roman"/>
                        <a:ea typeface="Times New Roman"/>
                      </a:endParaRPr>
                    </a:p>
                  </a:txBody>
                  <a:tcPr marL="5924" marR="5924" marT="5924" marB="5924">
                    <a:lnL>
                      <a:noFill/>
                    </a:lnL>
                    <a:lnR>
                      <a:noFill/>
                    </a:lnR>
                    <a:lnT>
                      <a:noFill/>
                    </a:lnT>
                    <a:lnB>
                      <a:noFill/>
                    </a:lnB>
                  </a:tcPr>
                </a:tc>
                <a:tc>
                  <a:txBody>
                    <a:bodyPr/>
                    <a:lstStyle/>
                    <a:p>
                      <a:pPr marL="0" marR="0">
                        <a:spcBef>
                          <a:spcPts val="0"/>
                        </a:spcBef>
                        <a:spcAft>
                          <a:spcPts val="0"/>
                        </a:spcAft>
                      </a:pPr>
                      <a:r>
                        <a:rPr lang="en-US" sz="1050">
                          <a:latin typeface="Tahoma"/>
                          <a:ea typeface="Times New Roman"/>
                        </a:rPr>
                        <a:t>6.5% </a:t>
                      </a:r>
                      <a:endParaRPr lang="en-US" sz="1050">
                        <a:latin typeface="Times New Roman"/>
                        <a:ea typeface="Times New Roman"/>
                      </a:endParaRPr>
                    </a:p>
                  </a:txBody>
                  <a:tcPr marL="5924" marR="5924" marT="5924" marB="5924">
                    <a:lnL>
                      <a:noFill/>
                    </a:lnL>
                    <a:lnR>
                      <a:noFill/>
                    </a:lnR>
                    <a:lnT>
                      <a:noFill/>
                    </a:lnT>
                    <a:lnB>
                      <a:noFill/>
                    </a:lnB>
                  </a:tcPr>
                </a:tc>
                <a:tc>
                  <a:txBody>
                    <a:bodyPr/>
                    <a:lstStyle/>
                    <a:p>
                      <a:pPr marL="0" marR="0">
                        <a:spcBef>
                          <a:spcPts val="0"/>
                        </a:spcBef>
                        <a:spcAft>
                          <a:spcPts val="0"/>
                        </a:spcAft>
                      </a:pPr>
                      <a:r>
                        <a:rPr lang="en-US" sz="1050" dirty="0">
                          <a:latin typeface="Tahoma"/>
                          <a:ea typeface="Times New Roman"/>
                        </a:rPr>
                        <a:t>• Available as syrup for children </a:t>
                      </a:r>
                      <a:br>
                        <a:rPr lang="en-US" sz="1050" dirty="0">
                          <a:latin typeface="Tahoma"/>
                          <a:ea typeface="Times New Roman"/>
                        </a:rPr>
                      </a:br>
                      <a:r>
                        <a:rPr lang="en-US" sz="1050" dirty="0">
                          <a:latin typeface="Tahoma"/>
                          <a:ea typeface="Times New Roman"/>
                        </a:rPr>
                        <a:t>• Low content elemental calcium. </a:t>
                      </a:r>
                      <a:endParaRPr lang="en-US" sz="1050" dirty="0">
                        <a:latin typeface="Times New Roman"/>
                        <a:ea typeface="Times New Roman"/>
                      </a:endParaRPr>
                    </a:p>
                  </a:txBody>
                  <a:tcPr marL="5924" marR="5924" marT="5924" marB="5924">
                    <a:lnL>
                      <a:noFill/>
                    </a:lnL>
                    <a:lnR>
                      <a:noFill/>
                    </a:lnR>
                    <a:lnT>
                      <a:noFill/>
                    </a:lnT>
                    <a:lnB>
                      <a:noFill/>
                    </a:lnB>
                  </a:tcPr>
                </a:tc>
              </a:tr>
              <a:tr h="305688">
                <a:tc>
                  <a:txBody>
                    <a:bodyPr/>
                    <a:lstStyle/>
                    <a:p>
                      <a:pPr marL="0" marR="0">
                        <a:spcBef>
                          <a:spcPts val="0"/>
                        </a:spcBef>
                        <a:spcAft>
                          <a:spcPts val="0"/>
                        </a:spcAft>
                      </a:pPr>
                      <a:r>
                        <a:rPr lang="en-US" sz="1050" dirty="0">
                          <a:latin typeface="Tahoma"/>
                          <a:ea typeface="Times New Roman"/>
                        </a:rPr>
                        <a:t>Calcium lactate </a:t>
                      </a:r>
                      <a:endParaRPr lang="en-US" sz="1050" dirty="0">
                        <a:latin typeface="Times New Roman"/>
                        <a:ea typeface="Times New Roman"/>
                      </a:endParaRPr>
                    </a:p>
                  </a:txBody>
                  <a:tcPr marL="5924" marR="5924" marT="5924" marB="5924">
                    <a:lnL>
                      <a:noFill/>
                    </a:lnL>
                    <a:lnR>
                      <a:noFill/>
                    </a:lnR>
                    <a:lnT>
                      <a:noFill/>
                    </a:lnT>
                    <a:lnB>
                      <a:noFill/>
                    </a:lnB>
                  </a:tcPr>
                </a:tc>
                <a:tc>
                  <a:txBody>
                    <a:bodyPr/>
                    <a:lstStyle/>
                    <a:p>
                      <a:pPr marL="0" marR="0">
                        <a:spcBef>
                          <a:spcPts val="0"/>
                        </a:spcBef>
                        <a:spcAft>
                          <a:spcPts val="0"/>
                        </a:spcAft>
                      </a:pPr>
                      <a:r>
                        <a:rPr lang="en-US" sz="1050">
                          <a:latin typeface="Tahoma"/>
                          <a:ea typeface="Times New Roman"/>
                        </a:rPr>
                        <a:t>13% </a:t>
                      </a:r>
                      <a:endParaRPr lang="en-US" sz="1050">
                        <a:latin typeface="Times New Roman"/>
                        <a:ea typeface="Times New Roman"/>
                      </a:endParaRPr>
                    </a:p>
                  </a:txBody>
                  <a:tcPr marL="5924" marR="5924" marT="5924" marB="5924">
                    <a:lnL>
                      <a:noFill/>
                    </a:lnL>
                    <a:lnR>
                      <a:noFill/>
                    </a:lnR>
                    <a:lnT>
                      <a:noFill/>
                    </a:lnT>
                    <a:lnB>
                      <a:noFill/>
                    </a:lnB>
                  </a:tcPr>
                </a:tc>
                <a:tc>
                  <a:txBody>
                    <a:bodyPr/>
                    <a:lstStyle/>
                    <a:p>
                      <a:pPr marL="0" marR="0">
                        <a:spcBef>
                          <a:spcPts val="0"/>
                        </a:spcBef>
                        <a:spcAft>
                          <a:spcPts val="0"/>
                        </a:spcAft>
                      </a:pPr>
                      <a:r>
                        <a:rPr lang="en-US" sz="1050" dirty="0">
                          <a:latin typeface="Tahoma"/>
                          <a:ea typeface="Times New Roman"/>
                        </a:rPr>
                        <a:t>• Well absorbed, but low content elemental calcium. </a:t>
                      </a:r>
                      <a:endParaRPr lang="en-US" sz="1050" dirty="0">
                        <a:latin typeface="Times New Roman"/>
                        <a:ea typeface="Times New Roman"/>
                      </a:endParaRPr>
                    </a:p>
                  </a:txBody>
                  <a:tcPr marL="5924" marR="5924" marT="5924" marB="5924">
                    <a:lnL>
                      <a:noFill/>
                    </a:lnL>
                    <a:lnR>
                      <a:noFill/>
                    </a:lnR>
                    <a:lnT>
                      <a:noFill/>
                    </a:lnT>
                    <a:lnB>
                      <a:noFill/>
                    </a:lnB>
                  </a:tcPr>
                </a:tc>
              </a:tr>
            </a:tbl>
          </a:graphicData>
        </a:graphic>
      </p:graphicFrame>
      <p:sp>
        <p:nvSpPr>
          <p:cNvPr id="5" name="Title 1"/>
          <p:cNvSpPr txBox="1">
            <a:spLocks/>
          </p:cNvSpPr>
          <p:nvPr/>
        </p:nvSpPr>
        <p:spPr>
          <a:xfrm>
            <a:off x="1676400" y="3810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algn="ctr"/>
            <a:r>
              <a:rPr lang="en-US" sz="3600" dirty="0" smtClean="0">
                <a:latin typeface="Tahoma" pitchFamily="34" charset="0"/>
                <a:ea typeface="Times New Roman" pitchFamily="18" charset="0"/>
                <a:cs typeface="Tahoma" pitchFamily="34" charset="0"/>
              </a:rPr>
              <a:t>CALCIUM SUPPLEMENTS </a:t>
            </a:r>
            <a:endParaRPr lang="en-US" sz="3600" dirty="0">
              <a:ea typeface="Times New Roman" pitchFamily="18" charset="0"/>
              <a:cs typeface="Tahoma" pitchFamily="34" charset="0"/>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914400" y="1905000"/>
            <a:ext cx="7467600" cy="3785652"/>
          </a:xfrm>
          <a:prstGeom prst="rect">
            <a:avLst/>
          </a:prstGeom>
          <a:noFill/>
          <a:ln w="9525">
            <a:noFill/>
            <a:miter lim="800000"/>
            <a:headEnd/>
            <a:tailEnd/>
          </a:ln>
        </p:spPr>
        <p:txBody>
          <a:bodyPr wrap="square">
            <a:spAutoFit/>
          </a:bodyPr>
          <a:lstStyle/>
          <a:p>
            <a:pPr algn="just"/>
            <a:r>
              <a:rPr lang="en-US" sz="2400" dirty="0">
                <a:latin typeface="Calibri" pitchFamily="34" charset="0"/>
              </a:rPr>
              <a:t>T</a:t>
            </a:r>
            <a:r>
              <a:rPr lang="en-US" sz="2400" b="1" dirty="0">
                <a:latin typeface="Calibri" pitchFamily="34" charset="0"/>
              </a:rPr>
              <a:t>he two main forms of calcium in supplements are carbonate and citrate. Calcium carbonate is more commonly available and is both inexpensive and convenient. Both the carbonate and citrate forms are similarly well absorbed, but individuals with reduced levels of stomach acid can absorb calcium citrate more easily. Other calcium forms in supplements or fortified foods include </a:t>
            </a:r>
            <a:r>
              <a:rPr lang="en-US" sz="2400" b="1" dirty="0" err="1">
                <a:latin typeface="Calibri" pitchFamily="34" charset="0"/>
              </a:rPr>
              <a:t>gluconate</a:t>
            </a:r>
            <a:r>
              <a:rPr lang="en-US" sz="2400" b="1" dirty="0">
                <a:latin typeface="Calibri" pitchFamily="34" charset="0"/>
              </a:rPr>
              <a:t>, lactate, and phosphate. Calcium citrate </a:t>
            </a:r>
            <a:r>
              <a:rPr lang="en-US" sz="2400" b="1" dirty="0" err="1">
                <a:latin typeface="Calibri" pitchFamily="34" charset="0"/>
              </a:rPr>
              <a:t>malate</a:t>
            </a:r>
            <a:r>
              <a:rPr lang="en-US" sz="2400" b="1" dirty="0">
                <a:latin typeface="Calibri" pitchFamily="34" charset="0"/>
              </a:rPr>
              <a:t> is a well-absorbed form of calcium found in some fortified juices .</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ALCIUM.jpg"/>
          <p:cNvPicPr>
            <a:picLocks noChangeAspect="1"/>
          </p:cNvPicPr>
          <p:nvPr/>
        </p:nvPicPr>
        <p:blipFill>
          <a:blip r:embed="rId3"/>
          <a:srcRect/>
          <a:stretch>
            <a:fillRect/>
          </a:stretch>
        </p:blipFill>
        <p:spPr bwMode="auto">
          <a:xfrm>
            <a:off x="-1" y="0"/>
            <a:ext cx="9188451" cy="6858000"/>
          </a:xfrm>
          <a:prstGeom prst="rect">
            <a:avLst/>
          </a:prstGeom>
          <a:noFill/>
          <a:ln w="9525">
            <a:noFill/>
            <a:miter lim="800000"/>
            <a:headEnd/>
            <a:tailEnd/>
          </a:ln>
          <a:scene3d>
            <a:camera prst="obliqueTopRight"/>
            <a:lightRig rig="threePt" dir="t"/>
          </a:scene3d>
          <a:sp3d>
            <a:bevelT/>
          </a:sp3d>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srcRect/>
          <a:stretch>
            <a:fillRect/>
          </a:stretch>
        </p:blipFill>
        <p:spPr bwMode="auto">
          <a:xfrm>
            <a:off x="1752600" y="1752600"/>
            <a:ext cx="5762625" cy="4267200"/>
          </a:xfrm>
          <a:prstGeom prst="rect">
            <a:avLst/>
          </a:prstGeom>
          <a:noFill/>
          <a:ln w="9525">
            <a:noFill/>
            <a:miter lim="800000"/>
            <a:headEnd/>
            <a:tailEnd/>
          </a:ln>
        </p:spPr>
      </p:pic>
      <p:sp>
        <p:nvSpPr>
          <p:cNvPr id="6" name="Title 1"/>
          <p:cNvSpPr txBox="1">
            <a:spLocks/>
          </p:cNvSpPr>
          <p:nvPr/>
        </p:nvSpPr>
        <p:spPr>
          <a:xfrm>
            <a:off x="2785424" y="609600"/>
            <a:ext cx="35052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Autofit/>
          </a:bodyPr>
          <a:lstStyle/>
          <a:p>
            <a:pPr algn="ctr"/>
            <a:r>
              <a:rPr lang="en-US" sz="5400" b="1" dirty="0" smtClean="0">
                <a:solidFill>
                  <a:srgbClr val="CC3300"/>
                </a:solidFill>
              </a:rPr>
              <a:t>Thank You </a:t>
            </a:r>
            <a:endParaRPr lang="en-US" sz="5400" b="1" dirty="0">
              <a:solidFill>
                <a:srgbClr val="CC33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http://www.gstatic.com/hostedimg/beabb9402cd73971_large"/>
          <p:cNvPicPr>
            <a:picLocks noChangeAspect="1" noChangeArrowheads="1"/>
          </p:cNvPicPr>
          <p:nvPr/>
        </p:nvPicPr>
        <p:blipFill>
          <a:blip r:embed="rId3"/>
          <a:srcRect/>
          <a:stretch>
            <a:fillRect/>
          </a:stretch>
        </p:blipFill>
        <p:spPr bwMode="auto">
          <a:xfrm>
            <a:off x="543910" y="1510862"/>
            <a:ext cx="4485290" cy="4889281"/>
          </a:xfrm>
          <a:prstGeom prst="rect">
            <a:avLst/>
          </a:prstGeom>
          <a:noFill/>
          <a:ln w="9525">
            <a:noFill/>
            <a:miter lim="800000"/>
            <a:headEnd/>
            <a:tailEnd/>
          </a:ln>
          <a:effectLst/>
          <a:scene3d>
            <a:camera prst="perspectiveRight"/>
            <a:lightRig rig="glow" dir="t"/>
          </a:scene3d>
          <a:sp3d prstMaterial="matte">
            <a:bevelT/>
          </a:sp3d>
        </p:spPr>
      </p:pic>
      <p:pic>
        <p:nvPicPr>
          <p:cNvPr id="12292" name="Picture 2" descr="http://rpmedia.ask.com/ts?u=/wikipedia/commons/thumb/2/22/Adivasi_woman_in_Raisen_district%2C_MP%2C_India.jpg/80px-Adivasi_woman_in_Raisen_district%2C_MP%2C_India.jpg"/>
          <p:cNvPicPr>
            <a:picLocks noChangeAspect="1" noChangeArrowheads="1"/>
          </p:cNvPicPr>
          <p:nvPr/>
        </p:nvPicPr>
        <p:blipFill>
          <a:blip r:embed="rId4">
            <a:duotone>
              <a:schemeClr val="accent4">
                <a:shade val="45000"/>
                <a:satMod val="135000"/>
              </a:schemeClr>
              <a:prstClr val="white"/>
            </a:duotone>
            <a:lum contrast="20000"/>
          </a:blip>
          <a:srcRect/>
          <a:stretch>
            <a:fillRect/>
          </a:stretch>
        </p:blipFill>
        <p:spPr bwMode="auto">
          <a:xfrm>
            <a:off x="4572000" y="1659398"/>
            <a:ext cx="4051080" cy="458152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itle 1"/>
          <p:cNvSpPr txBox="1">
            <a:spLocks/>
          </p:cNvSpPr>
          <p:nvPr/>
        </p:nvSpPr>
        <p:spPr>
          <a:xfrm>
            <a:off x="1676400" y="152400"/>
            <a:ext cx="6959600" cy="76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1002">
            <a:schemeClr val="lt2"/>
          </a:fillRef>
          <a:effectRef idx="1">
            <a:schemeClr val="accent6"/>
          </a:effectRef>
          <a:fontRef idx="minor">
            <a:schemeClr val="dk1"/>
          </a:fontRef>
        </p:style>
        <p:txBody>
          <a:bodyPr rtlCol="0">
            <a:normAutofit/>
          </a:bodyPr>
          <a:lstStyle/>
          <a:p>
            <a:pPr lvl="0" algn="ctr" fontAlgn="auto">
              <a:spcAft>
                <a:spcPts val="0"/>
              </a:spcAft>
              <a:defRPr/>
            </a:pPr>
            <a:r>
              <a:rPr lang="en-US" sz="3600" i="1" dirty="0"/>
              <a:t>Postmenopausal women</a:t>
            </a:r>
            <a:endParaRPr lang="en-US" sz="3600" b="1" kern="0" dirty="0">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steoporosis">
  <a:themeElements>
    <a:clrScheme name="black&amp;blue">
      <a:dk1>
        <a:srgbClr val="FFFFFF"/>
      </a:dk1>
      <a:lt1>
        <a:srgbClr val="FFFFFF"/>
      </a:lt1>
      <a:dk2>
        <a:srgbClr val="1F497D"/>
      </a:dk2>
      <a:lt2>
        <a:srgbClr val="2E66CD"/>
      </a:lt2>
      <a:accent1>
        <a:srgbClr val="D21011"/>
      </a:accent1>
      <a:accent2>
        <a:srgbClr val="153E7B"/>
      </a:accent2>
      <a:accent3>
        <a:srgbClr val="FFFFFF"/>
      </a:accent3>
      <a:accent4>
        <a:srgbClr val="8064A2"/>
      </a:accent4>
      <a:accent5>
        <a:srgbClr val="4BACC6"/>
      </a:accent5>
      <a:accent6>
        <a:srgbClr val="F79646"/>
      </a:accent6>
      <a:hlink>
        <a:srgbClr val="3382F8"/>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osteoporosis</Template>
  <TotalTime>125</TotalTime>
  <Words>3879</Words>
  <Application>Microsoft Office PowerPoint</Application>
  <PresentationFormat>On-screen Show (4:3)</PresentationFormat>
  <Paragraphs>396</Paragraphs>
  <Slides>83</Slides>
  <Notes>76</Notes>
  <HiddenSlides>0</HiddenSlides>
  <MMClips>8</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osteoporosis</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 </vt:lpstr>
      <vt:lpstr> </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madam</dc:creator>
  <cp:lastModifiedBy>dell</cp:lastModifiedBy>
  <cp:revision>19</cp:revision>
  <dcterms:created xsi:type="dcterms:W3CDTF">2011-09-15T13:26:27Z</dcterms:created>
  <dcterms:modified xsi:type="dcterms:W3CDTF">2014-10-04T09:39:54Z</dcterms:modified>
</cp:coreProperties>
</file>