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920" autoAdjust="0"/>
    <p:restoredTop sz="94660"/>
  </p:normalViewPr>
  <p:slideViewPr>
    <p:cSldViewPr>
      <p:cViewPr>
        <p:scale>
          <a:sx n="150" d="100"/>
          <a:sy n="150" d="100"/>
        </p:scale>
        <p:origin x="1512" y="17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0835B1-C20A-4EE1-AF28-E4D3B50CD3FC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29A337-FE30-4941-85D6-189F14147A4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32A1-E440-4FBB-A2E9-6B270604F6D8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3E74-5DB8-4320-81BC-D5C0FBAA6D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32A1-E440-4FBB-A2E9-6B270604F6D8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3E74-5DB8-4320-81BC-D5C0FBAA6D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32A1-E440-4FBB-A2E9-6B270604F6D8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3E74-5DB8-4320-81BC-D5C0FBAA6D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32A1-E440-4FBB-A2E9-6B270604F6D8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3E74-5DB8-4320-81BC-D5C0FBAA6D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32A1-E440-4FBB-A2E9-6B270604F6D8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3E74-5DB8-4320-81BC-D5C0FBAA6D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32A1-E440-4FBB-A2E9-6B270604F6D8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3E74-5DB8-4320-81BC-D5C0FBAA6D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32A1-E440-4FBB-A2E9-6B270604F6D8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3E74-5DB8-4320-81BC-D5C0FBAA6D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32A1-E440-4FBB-A2E9-6B270604F6D8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3E74-5DB8-4320-81BC-D5C0FBAA6D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32A1-E440-4FBB-A2E9-6B270604F6D8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3E74-5DB8-4320-81BC-D5C0FBAA6D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32A1-E440-4FBB-A2E9-6B270604F6D8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3E74-5DB8-4320-81BC-D5C0FBAA6D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32A1-E440-4FBB-A2E9-6B270604F6D8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3E74-5DB8-4320-81BC-D5C0FBAA6D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2000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732A1-E440-4FBB-A2E9-6B270604F6D8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F3E74-5DB8-4320-81BC-D5C0FBAA6D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2000"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762000" y="762000"/>
            <a:ext cx="7086600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Importance of central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tendency------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1-- It is Representative score of group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2-- Indirect description of the population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3--  Comparison of performance of two group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Type  of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central  tendency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1-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-MEAN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2—MEDIAN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3—MODE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Tm="2000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Measures </a:t>
            </a:r>
            <a:r>
              <a:rPr lang="en-US" dirty="0" smtClean="0"/>
              <a:t>of central Tendency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</a:t>
            </a:r>
            <a:r>
              <a:rPr lang="en-US" b="1" dirty="0"/>
              <a:t>Measures of central tendency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                      Measure </a:t>
            </a:r>
            <a:r>
              <a:rPr lang="en-US" dirty="0"/>
              <a:t>of central tendency is </a:t>
            </a:r>
            <a:r>
              <a:rPr lang="en-US" dirty="0" smtClean="0"/>
              <a:t>      a statistical calculation  </a:t>
            </a:r>
            <a:r>
              <a:rPr lang="en-US" dirty="0"/>
              <a:t>from </a:t>
            </a:r>
            <a:r>
              <a:rPr lang="en-US" dirty="0" smtClean="0"/>
              <a:t>a set of independent  observation and </a:t>
            </a:r>
            <a:r>
              <a:rPr lang="en-US" dirty="0"/>
              <a:t>measurement of a </a:t>
            </a:r>
            <a:r>
              <a:rPr lang="en-US" dirty="0" smtClean="0"/>
              <a:t>certain </a:t>
            </a:r>
            <a:r>
              <a:rPr lang="en-US" dirty="0"/>
              <a:t>item or entry and intended </a:t>
            </a:r>
            <a:r>
              <a:rPr lang="en-US" dirty="0" err="1" smtClean="0"/>
              <a:t>totypify</a:t>
            </a:r>
            <a:r>
              <a:rPr lang="en-US" dirty="0" smtClean="0"/>
              <a:t> the observation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                                     </a:t>
            </a:r>
            <a:r>
              <a:rPr lang="en-US" dirty="0" smtClean="0"/>
              <a:t> </a:t>
            </a:r>
            <a:r>
              <a:rPr lang="en-US" b="1" dirty="0"/>
              <a:t>English &amp;English</a:t>
            </a:r>
            <a:endParaRPr lang="en-US" dirty="0"/>
          </a:p>
          <a:p>
            <a:r>
              <a:rPr lang="en-US" b="1" dirty="0"/>
              <a:t>                               </a:t>
            </a:r>
            <a:endParaRPr lang="en-US" dirty="0"/>
          </a:p>
        </p:txBody>
      </p:sp>
    </p:spTree>
  </p:cSld>
  <p:clrMapOvr>
    <a:masterClrMapping/>
  </p:clrMapOvr>
  <p:transition spd="slow" advTm="2000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533400" y="609600"/>
            <a:ext cx="76962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MEAN---The  arithmetic  mean , or more simply the mean ,is the sum of the separate scores or measures divided by their number.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Garrett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Calculation of mean when data are ungrouped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Formula 0f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                                       Where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IS-----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M=EX/N    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M=Mean                X=Score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E=Sum of </a:t>
            </a:r>
            <a:r>
              <a:rPr lang="en-US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score     </a:t>
            </a:r>
            <a:r>
              <a:rPr lang="en-US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N=No. of score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Scores                        M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80+20+16+12==128/4== 32 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Tm="2000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533400" y="304800"/>
            <a:ext cx="76962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Calculation of Mean from grouped data (long method)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b="1" i="1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i="1" dirty="0" smtClean="0">
                <a:latin typeface="Arial" pitchFamily="34" charset="0"/>
                <a:cs typeface="Arial" pitchFamily="34" charset="0"/>
              </a:rPr>
              <a:t>Formula of mean (Long Method)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                               Where is------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M=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Efx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/N             M=mean                                           f==frequency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X=Midpoint of class interval          N==no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offrequency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CI              f           x        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fx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120-124           3        122       366                                           6100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115-119           4        117       468                          M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ean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==--------  101.67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110-114           6        112       672                                             60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105-109           8        107       856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100-104          15       102      1530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95-99            10        97        970                                  Mean=101.67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90-94            7         92        644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85-89            4         87        348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80-84           3          82        246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____                 _________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N=60            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Efx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=6100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Tm="2000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71600" y="2133600"/>
            <a:ext cx="68580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Median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When ungrouped scores or other measures are arranged in order of size ,the median is the midpoint in the series.    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Garrett.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Median is the value that separates all the cases in a ranked distribution into halves.     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Warren.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Median is that score in the ranked distribution which has exactly half of the cases below it and half of above it.   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English &amp;English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Tm="2000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990600" y="685800"/>
            <a:ext cx="67818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Calculation of median when data are ungrouped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b="1" i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N+1                       7+1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Mdn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=  ------------               -----------=  4=  18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2                            2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b="1" i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b="1" i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16, 10,18,22,19,21,17                       </a:t>
            </a:r>
            <a:r>
              <a:rPr kumimoji="0" lang="en-US" sz="16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8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=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10,16,17,18,19,21,22= 7+1/2=8/4=4</a:t>
            </a:r>
            <a:r>
              <a:rPr kumimoji="0" lang="en-US" sz="1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 </a:t>
            </a:r>
            <a:r>
              <a:rPr lang="en-US" sz="16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item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6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i="1" baseline="0" dirty="0" smtClean="0">
                <a:latin typeface="Arial" pitchFamily="34" charset="0"/>
                <a:cs typeface="Arial" pitchFamily="34" charset="0"/>
              </a:rPr>
              <a:t>Median =18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Tm="2000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600200" y="720090"/>
            <a:ext cx="6553200" cy="6137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Calculation of median when data are </a:t>
            </a:r>
            <a:r>
              <a:rPr lang="en-US" sz="16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grouped</a:t>
            </a:r>
            <a:endParaRPr lang="en-US" sz="1600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CI                 f            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Cf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120-124        3              60        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115-119        4             57                                             N/2--CF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110-114          6           53                    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Md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=   l  +  -----------   x CI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105-109        8            47                                                 f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100-104      15            </a:t>
            </a:r>
            <a:r>
              <a:rPr kumimoji="0" lang="en-US" sz="1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39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95-99          10            24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90-94           7            14                                      60/2---24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85-89           4             7                        =99.5+ --------------  x  5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80-84           3             3                                           15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------                                                        30—24                    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60                                               99.5 + ---------- x  5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</a:t>
            </a:r>
            <a:r>
              <a:rPr kumimoji="0" lang="en-US" sz="16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15 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         30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=99.5+ ------  </a:t>
            </a:r>
            <a:r>
              <a:rPr kumimoji="0" lang="en-US" sz="16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          15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6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= 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99.5+2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6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Median--</a:t>
            </a:r>
            <a:r>
              <a:rPr lang="en-US" sz="16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=</a:t>
            </a:r>
            <a:r>
              <a:rPr lang="en-US" sz="16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101.5</a:t>
            </a:r>
            <a:endParaRPr kumimoji="0" lang="en-US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Tm="2000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762001"/>
            <a:ext cx="58674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              MODE</a:t>
            </a:r>
          </a:p>
          <a:p>
            <a:r>
              <a:rPr lang="en-US" dirty="0" smtClean="0"/>
              <a:t>Gilford—In a distribution of group data, the crude mode is the </a:t>
            </a:r>
          </a:p>
          <a:p>
            <a:r>
              <a:rPr lang="en-US" dirty="0" smtClean="0"/>
              <a:t>mid –point of the class interval having the greatest frequency.</a:t>
            </a:r>
          </a:p>
          <a:p>
            <a:endParaRPr lang="en-US" dirty="0" smtClean="0"/>
          </a:p>
          <a:p>
            <a:r>
              <a:rPr lang="en-US" dirty="0" smtClean="0"/>
              <a:t>10,13,10,7,9,5,7,10,5,7,5,8,8,9,5,10,9,</a:t>
            </a:r>
          </a:p>
          <a:p>
            <a:r>
              <a:rPr lang="en-US" dirty="0" smtClean="0"/>
              <a:t>10,9,12,13,14,13,10,11,20,15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         Mode= 3XMedian –2 Mean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752600" y="3276600"/>
          <a:ext cx="3886201" cy="589371"/>
        </p:xfrm>
        <a:graphic>
          <a:graphicData uri="http://schemas.openxmlformats.org/drawingml/2006/table">
            <a:tbl>
              <a:tblPr/>
              <a:tblGrid>
                <a:gridCol w="190285"/>
                <a:gridCol w="410258"/>
                <a:gridCol w="410258"/>
                <a:gridCol w="410258"/>
                <a:gridCol w="410857"/>
                <a:gridCol w="410857"/>
                <a:gridCol w="410857"/>
                <a:gridCol w="410857"/>
                <a:gridCol w="410857"/>
                <a:gridCol w="410857"/>
              </a:tblGrid>
              <a:tr h="2491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2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Mo.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505</Words>
  <Application>Microsoft Office PowerPoint</Application>
  <PresentationFormat>On-screen Show (4:3)</PresentationFormat>
  <Paragraphs>149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Measures of central Tendency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Measuuers of central Tendency</dc:title>
  <dc:creator>CHOBEY</dc:creator>
  <cp:lastModifiedBy>CHOBEY</cp:lastModifiedBy>
  <cp:revision>19</cp:revision>
  <dcterms:created xsi:type="dcterms:W3CDTF">2014-09-10T19:50:47Z</dcterms:created>
  <dcterms:modified xsi:type="dcterms:W3CDTF">2014-09-11T00:33:14Z</dcterms:modified>
</cp:coreProperties>
</file>